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53" r:id="rId2"/>
    <p:sldId id="730" r:id="rId3"/>
    <p:sldId id="1232" r:id="rId4"/>
    <p:sldId id="1233" r:id="rId5"/>
    <p:sldId id="1234" r:id="rId6"/>
    <p:sldId id="1230" r:id="rId7"/>
    <p:sldId id="1215" r:id="rId8"/>
    <p:sldId id="1220" r:id="rId9"/>
    <p:sldId id="1235" r:id="rId10"/>
    <p:sldId id="1231" r:id="rId11"/>
    <p:sldId id="1224" r:id="rId12"/>
    <p:sldId id="1168" r:id="rId13"/>
    <p:sldId id="1113" r:id="rId14"/>
    <p:sldId id="1114" r:id="rId15"/>
  </p:sldIdLst>
  <p:sldSz cx="9906000" cy="6858000" type="A4"/>
  <p:notesSz cx="6797675" cy="9926638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sz="1600" b="1" kern="1200">
        <a:solidFill>
          <a:schemeClr val="bg2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3399"/>
    <a:srgbClr val="FFCC99"/>
    <a:srgbClr val="0066CC"/>
    <a:srgbClr val="003366"/>
    <a:srgbClr val="00FF00"/>
    <a:srgbClr val="DDDDDD"/>
    <a:srgbClr val="006666"/>
    <a:srgbClr val="6699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6" autoAdjust="0"/>
    <p:restoredTop sz="90844" autoAdjust="0"/>
  </p:normalViewPr>
  <p:slideViewPr>
    <p:cSldViewPr snapToGrid="0" snapToObjects="1">
      <p:cViewPr>
        <p:scale>
          <a:sx n="80" d="100"/>
          <a:sy n="80" d="100"/>
        </p:scale>
        <p:origin x="-714" y="-24"/>
      </p:cViewPr>
      <p:guideLst>
        <p:guide orient="horz" pos="216"/>
        <p:guide orient="horz" pos="536"/>
        <p:guide orient="horz" pos="1504"/>
        <p:guide orient="horz" pos="3819"/>
        <p:guide orient="horz" pos="1079"/>
        <p:guide pos="284"/>
        <p:guide pos="1908"/>
        <p:guide pos="2306"/>
        <p:guide pos="3863"/>
        <p:guide pos="4330"/>
        <p:guide pos="5887"/>
        <p:guide pos="574"/>
        <p:guide pos="312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>
        <p:scale>
          <a:sx n="55" d="100"/>
          <a:sy n="55" d="100"/>
        </p:scale>
        <p:origin x="-183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6866"/>
            <a:ext cx="2945659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t" anchorCtr="0" compatLnSpc="1">
            <a:prstTxWarp prst="textNoShape">
              <a:avLst/>
            </a:prstTxWarp>
          </a:bodyPr>
          <a:lstStyle>
            <a:lvl1pPr defTabSz="915988" eaLnBrk="0" latinLnBrk="0" hangingPunct="0">
              <a:lnSpc>
                <a:spcPct val="90000"/>
              </a:lnSpc>
              <a:spcBef>
                <a:spcPct val="50000"/>
              </a:spcBef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-6866"/>
            <a:ext cx="2945659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t" anchorCtr="0" compatLnSpc="1">
            <a:prstTxWarp prst="textNoShape">
              <a:avLst/>
            </a:prstTxWarp>
          </a:bodyPr>
          <a:lstStyle>
            <a:lvl1pPr algn="r" defTabSz="915988" eaLnBrk="0" latinLnBrk="0" hangingPunct="0">
              <a:lnSpc>
                <a:spcPct val="90000"/>
              </a:lnSpc>
              <a:spcBef>
                <a:spcPct val="50000"/>
              </a:spcBef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48"/>
            <a:ext cx="2945659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b" anchorCtr="0" compatLnSpc="1">
            <a:prstTxWarp prst="textNoShape">
              <a:avLst/>
            </a:prstTxWarp>
          </a:bodyPr>
          <a:lstStyle>
            <a:lvl1pPr defTabSz="915988" eaLnBrk="0" latinLnBrk="0" hangingPunct="0">
              <a:lnSpc>
                <a:spcPct val="90000"/>
              </a:lnSpc>
              <a:spcBef>
                <a:spcPct val="50000"/>
              </a:spcBef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28848"/>
            <a:ext cx="2945659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b" anchorCtr="0" compatLnSpc="1">
            <a:prstTxWarp prst="textNoShape">
              <a:avLst/>
            </a:prstTxWarp>
          </a:bodyPr>
          <a:lstStyle>
            <a:lvl1pPr algn="r" defTabSz="915988" eaLnBrk="0" latinLnBrk="0" hangingPunct="0">
              <a:lnSpc>
                <a:spcPct val="90000"/>
              </a:lnSpc>
              <a:spcBef>
                <a:spcPct val="50000"/>
              </a:spcBef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97E792CD-7BAA-4D15-831E-05711999293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22456" y="9500942"/>
            <a:ext cx="46488" cy="1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0" eaLnBrk="0" latinLnBrk="0" hangingPunct="0">
              <a:lnSpc>
                <a:spcPct val="90000"/>
              </a:lnSpc>
              <a:defRPr/>
            </a:pPr>
            <a:r>
              <a:rPr lang="en-US" altLang="ko-KR" sz="100" b="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Page </a:t>
            </a:r>
            <a:fld id="{09000066-CE24-49F2-8200-E6A2A8A6037B}" type="slidenum">
              <a:rPr lang="en-US" altLang="ko-KR" sz="100" b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pPr algn="ctr" defTabSz="0" eaLnBrk="0" latin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" b="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74" y="-6866"/>
            <a:ext cx="2947233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t" anchorCtr="0" compatLnSpc="1">
            <a:prstTxWarp prst="textNoShape">
              <a:avLst/>
            </a:prstTxWarp>
          </a:bodyPr>
          <a:lstStyle>
            <a:lvl1pPr defTabSz="915988" eaLnBrk="0" latinLnBrk="0" hangingPunct="0"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-6866"/>
            <a:ext cx="2947233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t" anchorCtr="0" compatLnSpc="1">
            <a:prstTxWarp prst="textNoShape">
              <a:avLst/>
            </a:prstTxWarp>
          </a:bodyPr>
          <a:lstStyle>
            <a:lvl1pPr algn="r" defTabSz="915988" eaLnBrk="0" latinLnBrk="0" hangingPunct="0"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74" y="9428848"/>
            <a:ext cx="2947233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b" anchorCtr="0" compatLnSpc="1">
            <a:prstTxWarp prst="textNoShape">
              <a:avLst/>
            </a:prstTxWarp>
          </a:bodyPr>
          <a:lstStyle>
            <a:lvl1pPr defTabSz="915988" eaLnBrk="0" latinLnBrk="0" hangingPunct="0"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8848"/>
            <a:ext cx="2947233" cy="5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8" tIns="0" rIns="19118" bIns="0" numCol="1" anchor="b" anchorCtr="0" compatLnSpc="1">
            <a:prstTxWarp prst="textNoShape">
              <a:avLst/>
            </a:prstTxWarp>
          </a:bodyPr>
          <a:lstStyle>
            <a:lvl1pPr algn="r" defTabSz="915988" eaLnBrk="0" latinLnBrk="0" hangingPunct="0">
              <a:defRPr sz="1000" b="0" 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E1F5691-B1C4-467A-866E-E6B8108B62E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24031" y="9500942"/>
            <a:ext cx="46488" cy="1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0" eaLnBrk="0" latinLnBrk="0" hangingPunct="0">
              <a:lnSpc>
                <a:spcPct val="90000"/>
              </a:lnSpc>
              <a:defRPr/>
            </a:pPr>
            <a:r>
              <a:rPr lang="en-US" altLang="ko-KR" sz="100" b="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Page </a:t>
            </a:r>
            <a:fld id="{A4075CED-2F1F-4080-BA26-99BC9D5B9DC2}" type="slidenum">
              <a:rPr lang="en-US" altLang="ko-KR" sz="100" b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pPr algn="ctr" defTabSz="0" eaLnBrk="0" latin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" b="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769938"/>
            <a:ext cx="5324475" cy="3687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835439"/>
            <a:ext cx="4984962" cy="458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1" tIns="46496" rIns="92991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  <a:p>
            <a:pPr lvl="4"/>
            <a:endParaRPr lang="en-US" altLang="ko-K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75" algn="l" defTabSz="0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36538" algn="l" defTabSz="0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54013" algn="l" defTabSz="0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69900" algn="l" defTabSz="0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769938"/>
            <a:ext cx="5324475" cy="3687762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Arial" charset="0"/>
              <a:ea typeface="굴림" charset="-127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343D7-B405-410C-B5EE-A086F809C2A7}" type="slidenum">
              <a:rPr lang="en-US" altLang="ko-KR" smtClean="0">
                <a:latin typeface="Arial" charset="0"/>
                <a:ea typeface="굴림" charset="-127"/>
              </a:rPr>
              <a:pPr/>
              <a:t>0</a:t>
            </a:fld>
            <a:endParaRPr lang="en-US" altLang="ko-KR" dirty="0" smtClean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873EE-6883-4CFD-AC29-C144E257FEFD}" type="slidenum">
              <a:rPr lang="en-US" altLang="ko-KR" smtClean="0">
                <a:latin typeface="Arial" charset="0"/>
                <a:ea typeface="굴림" charset="-127"/>
              </a:rPr>
              <a:pPr/>
              <a:t>1</a:t>
            </a:fld>
            <a:endParaRPr lang="en-US" altLang="ko-KR" dirty="0" smtClean="0">
              <a:latin typeface="Arial" charset="0"/>
              <a:ea typeface="굴림" charset="-127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69938"/>
            <a:ext cx="5324475" cy="36877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125" tIns="45063" rIns="90125" bIns="45063"/>
          <a:lstStyle/>
          <a:p>
            <a:endParaRPr lang="ko-KR" altLang="ko-K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9775" y="769938"/>
            <a:ext cx="5324475" cy="3687762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Arial" charset="0"/>
              <a:ea typeface="굴림" charset="-127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BCEF-A69D-42A7-B2DA-B7F44A3E3D14}" type="slidenum">
              <a:rPr lang="en-US" altLang="ko-KR" smtClean="0">
                <a:latin typeface="Arial" charset="0"/>
                <a:ea typeface="굴림" charset="-127"/>
              </a:rPr>
              <a:pPr/>
              <a:t>4</a:t>
            </a:fld>
            <a:endParaRPr lang="en-US" altLang="ko-KR" dirty="0" smtClean="0">
              <a:latin typeface="Arial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F5691-B1C4-467A-866E-E6B8108B62EC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39775" y="769938"/>
            <a:ext cx="5324475" cy="3687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F5691-B1C4-467A-866E-E6B8108B62EC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gray">
          <a:xfrm>
            <a:off x="398992" y="631825"/>
            <a:ext cx="904610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bIns="46038" anchor="ctr"/>
          <a:lstStyle/>
          <a:p>
            <a:pPr defTabSz="915988" eaLnBrk="0" latinLnBrk="0" hangingPunct="0">
              <a:lnSpc>
                <a:spcPct val="90000"/>
              </a:lnSpc>
              <a:defRPr/>
            </a:pPr>
            <a:r>
              <a:rPr lang="en-US" altLang="ko-KR" sz="2400" kern="0" dirty="0">
                <a:latin typeface="+mj-lt"/>
                <a:ea typeface="+mj-ea"/>
                <a:cs typeface="+mj-cs"/>
              </a:rPr>
              <a:t>Slide Title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3570" y="631829"/>
            <a:ext cx="2261526" cy="26336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8997" y="631829"/>
            <a:ext cx="6619479" cy="26336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8992" y="1924050"/>
            <a:ext cx="3879850" cy="134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43942" y="1924050"/>
            <a:ext cx="3879850" cy="1341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8992" y="631825"/>
            <a:ext cx="904610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Slide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992" y="1924050"/>
            <a:ext cx="79248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Body Text</a:t>
            </a:r>
          </a:p>
          <a:p>
            <a:pPr lvl="1"/>
            <a:r>
              <a:rPr lang="en-US" altLang="ko-KR" smtClean="0"/>
              <a:t>Fourth Level</a:t>
            </a:r>
          </a:p>
          <a:p>
            <a:pPr lvl="2"/>
            <a:r>
              <a:rPr lang="en-US" altLang="ko-KR" smtClean="0"/>
              <a:t>Fifth Level</a:t>
            </a:r>
          </a:p>
          <a:p>
            <a:pPr lvl="3"/>
            <a:r>
              <a:rPr lang="en-US" altLang="ko-KR" smtClean="0"/>
              <a:t>Second Level</a:t>
            </a:r>
          </a:p>
          <a:p>
            <a:pPr lvl="4"/>
            <a:r>
              <a:rPr lang="en-US" altLang="ko-KR" smtClean="0"/>
              <a:t>Third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36122" y="6648450"/>
            <a:ext cx="2129109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defRPr/>
            </a:pPr>
            <a:r>
              <a:rPr lang="en-US" altLang="ko-KR" sz="900" b="0" i="1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©Intellian </a:t>
            </a:r>
            <a:r>
              <a:rPr lang="en-US" altLang="ko-KR" sz="900" b="0" i="1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Proprietary and Confidential</a:t>
            </a: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945886" y="1436699"/>
            <a:ext cx="8186208" cy="331787"/>
          </a:xfrm>
          <a:prstGeom prst="rect">
            <a:avLst/>
          </a:prstGeom>
          <a:noFill/>
          <a:ln w="41275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anchor="ctr">
            <a:spAutoFit/>
          </a:bodyPr>
          <a:lstStyle/>
          <a:p>
            <a:pPr defTabSz="915988" eaLnBrk="0" latinLnBrk="0" hangingPunct="0">
              <a:lnSpc>
                <a:spcPct val="87000"/>
              </a:lnSpc>
              <a:spcBef>
                <a:spcPct val="50000"/>
              </a:spcBef>
              <a:defRPr/>
            </a:pPr>
            <a:endParaRPr lang="ko-KR" altLang="ko-KR" sz="1800" i="1" dirty="0">
              <a:solidFill>
                <a:srgbClr val="000066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4724195" y="6646035"/>
            <a:ext cx="357790" cy="212815"/>
          </a:xfrm>
          <a:prstGeom prst="rect">
            <a:avLst/>
          </a:prstGeom>
          <a:noFill/>
          <a:ln w="412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r" defTabSz="915988" eaLnBrk="0" latinLnBrk="0" hangingPunct="0">
              <a:lnSpc>
                <a:spcPct val="87000"/>
              </a:lnSpc>
              <a:defRPr/>
            </a:pPr>
            <a:fld id="{855C5714-6C1C-4306-B2B0-D4645129F425}" type="slidenum">
              <a:rPr lang="en-US" altLang="ko-KR" sz="900" b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pPr algn="r" defTabSz="915988" eaLnBrk="0" latinLnBrk="0" hangingPunct="0">
                <a:lnSpc>
                  <a:spcPct val="87000"/>
                </a:lnSpc>
                <a:defRPr/>
              </a:pPr>
              <a:t>‹#›</a:t>
            </a:fld>
            <a:r>
              <a:rPr lang="en-US" altLang="ko-KR" sz="900" b="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</a:p>
        </p:txBody>
      </p:sp>
      <p:pic>
        <p:nvPicPr>
          <p:cNvPr id="9" name="그림 8" descr="ba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906000" cy="11887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3598" y="6470324"/>
            <a:ext cx="1454945" cy="33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41" r:id="rId1"/>
    <p:sldLayoutId id="2147486531" r:id="rId2"/>
    <p:sldLayoutId id="2147486532" r:id="rId3"/>
    <p:sldLayoutId id="2147486533" r:id="rId4"/>
    <p:sldLayoutId id="2147486534" r:id="rId5"/>
    <p:sldLayoutId id="2147486535" r:id="rId6"/>
    <p:sldLayoutId id="2147486536" r:id="rId7"/>
    <p:sldLayoutId id="2147486537" r:id="rId8"/>
    <p:sldLayoutId id="2147486538" r:id="rId9"/>
    <p:sldLayoutId id="2147486539" r:id="rId10"/>
    <p:sldLayoutId id="2147486540" r:id="rId11"/>
  </p:sldLayoutIdLst>
  <p:transition/>
  <p:txStyles>
    <p:titleStyle>
      <a:lvl1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2pPr>
      <a:lvl3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3pPr>
      <a:lvl4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4pPr>
      <a:lvl5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</a:defRPr>
      </a:lvl5pPr>
      <a:lvl6pPr marL="457200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6pPr>
      <a:lvl7pPr marL="914400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7pPr>
      <a:lvl8pPr marL="1371600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8pPr>
      <a:lvl9pPr marL="1828800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455613" indent="-227013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맑은 고딕" pitchFamily="50" charset="-127"/>
        </a:defRPr>
      </a:lvl2pPr>
      <a:lvl3pPr marL="669925" indent="-21113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맑은 고딕" pitchFamily="50" charset="-127"/>
        </a:defRPr>
      </a:lvl3pPr>
      <a:lvl4pPr marL="911225" indent="-2397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맑은 고딕" pitchFamily="50" charset="-127"/>
        </a:defRPr>
      </a:lvl4pPr>
      <a:lvl5pPr marL="1130300" indent="-2174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맑은 고딕" pitchFamily="50" charset="-127"/>
        </a:defRPr>
      </a:lvl5pPr>
      <a:lvl6pPr marL="1587500" indent="-2174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044700" indent="-2174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2501900" indent="-2174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2959100" indent="-2174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ean.hartherley@intelliantech.com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91"/>
          <p:cNvSpPr>
            <a:spLocks noChangeArrowheads="1"/>
          </p:cNvSpPr>
          <p:nvPr/>
        </p:nvSpPr>
        <p:spPr bwMode="gray">
          <a:xfrm>
            <a:off x="1" y="6421729"/>
            <a:ext cx="91436" cy="33598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0" tIns="44450" rIns="90488" bIns="44450" anchor="ctr">
            <a:spAutoFit/>
          </a:bodyPr>
          <a:lstStyle/>
          <a:p>
            <a:pPr eaLnBrk="0" latinLnBrk="0" hangingPunct="0"/>
            <a:endParaRPr lang="ko-KR" altLang="en-US" dirty="0">
              <a:latin typeface="+mj-lt"/>
            </a:endParaRPr>
          </a:p>
        </p:txBody>
      </p:sp>
      <p:sp>
        <p:nvSpPr>
          <p:cNvPr id="3076" name="Rectangle 3088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3992" y="4128087"/>
            <a:ext cx="6849930" cy="609600"/>
          </a:xfrm>
        </p:spPr>
        <p:txBody>
          <a:bodyPr lIns="92075" tIns="46038" rIns="92075"/>
          <a:lstStyle/>
          <a:p>
            <a:pPr marL="0" indent="0" algn="r" defTabSz="915988">
              <a:spcBef>
                <a:spcPct val="0"/>
              </a:spcBef>
              <a:buClrTx/>
              <a:buFontTx/>
              <a:buNone/>
            </a:pPr>
            <a:r>
              <a:rPr lang="en-US" altLang="ko-KR" sz="28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ea typeface="굴림" charset="-127"/>
                <a:cs typeface="Segoe UI" pitchFamily="34" charset="0"/>
              </a:rPr>
              <a:t>Product Overview</a:t>
            </a: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 flipV="1">
            <a:off x="9297194" y="6567499"/>
            <a:ext cx="581290" cy="2555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 marL="346075" indent="-346075" defTabSz="915988" eaLnBrk="0" latinLnBrk="0" hangingPunct="0"/>
            <a:endParaRPr lang="ko-KR" altLang="en-US" dirty="0"/>
          </a:p>
        </p:txBody>
      </p:sp>
      <p:sp>
        <p:nvSpPr>
          <p:cNvPr id="17" name="Rectangle 3088"/>
          <p:cNvSpPr txBox="1">
            <a:spLocks noChangeArrowheads="1"/>
          </p:cNvSpPr>
          <p:nvPr/>
        </p:nvSpPr>
        <p:spPr bwMode="gray">
          <a:xfrm>
            <a:off x="2464462" y="4869033"/>
            <a:ext cx="68499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defTabSz="915988" eaLnBrk="0" latinLnBrk="0" hangingPunct="0">
              <a:defRPr/>
            </a:pPr>
            <a:endParaRPr lang="en-US" altLang="ko-KR" sz="2000" i="1" kern="0" dirty="0">
              <a:solidFill>
                <a:schemeClr val="tx1"/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sp>
        <p:nvSpPr>
          <p:cNvPr id="18" name="Rectangle 3088"/>
          <p:cNvSpPr txBox="1">
            <a:spLocks noChangeArrowheads="1"/>
          </p:cNvSpPr>
          <p:nvPr/>
        </p:nvSpPr>
        <p:spPr bwMode="gray">
          <a:xfrm>
            <a:off x="1828113" y="3373344"/>
            <a:ext cx="752580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defTabSz="915988" eaLnBrk="0" latinLnBrk="0" hangingPunct="0">
              <a:defRPr/>
            </a:pPr>
            <a:r>
              <a:rPr lang="en-US" altLang="ko-KR" sz="2000" b="0" i="1" kern="0" dirty="0" smtClean="0">
                <a:solidFill>
                  <a:schemeClr val="tx1"/>
                </a:solidFill>
                <a:latin typeface="+mj-lt"/>
                <a:ea typeface="굴림" pitchFamily="50" charset="-127"/>
                <a:cs typeface="Segoe UI" pitchFamily="34" charset="0"/>
              </a:rPr>
              <a:t>Ku-band Maritime Global TVRO Antenna Systems</a:t>
            </a:r>
            <a:endParaRPr lang="en-US" altLang="ko-KR" sz="2000" b="0" i="1" kern="0" dirty="0">
              <a:solidFill>
                <a:schemeClr val="tx1"/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pic>
        <p:nvPicPr>
          <p:cNvPr id="10" name="그림 9" descr="bar_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" y="0"/>
            <a:ext cx="1423115" cy="6865984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823" y="0"/>
            <a:ext cx="3543837" cy="20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 bwMode="auto">
          <a:xfrm>
            <a:off x="5208252" y="2285514"/>
            <a:ext cx="3992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180975" indent="-180975" algn="r">
              <a:buClr>
                <a:srgbClr val="0070C0"/>
              </a:buClr>
            </a:pPr>
            <a:r>
              <a:rPr lang="en-US" altLang="ko-KR" sz="20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rPr>
              <a:t>Experience the Innovation</a:t>
            </a:r>
            <a:endParaRPr lang="ko-KR" altLang="en-US" sz="200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sp>
        <p:nvSpPr>
          <p:cNvPr id="13" name="Rectangle 3088"/>
          <p:cNvSpPr txBox="1">
            <a:spLocks noChangeArrowheads="1"/>
          </p:cNvSpPr>
          <p:nvPr/>
        </p:nvSpPr>
        <p:spPr bwMode="gray">
          <a:xfrm>
            <a:off x="1828113" y="5315925"/>
            <a:ext cx="752580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defTabSz="915988" eaLnBrk="0" latinLnBrk="0" hangingPunct="0">
              <a:defRPr/>
            </a:pPr>
            <a:r>
              <a:rPr lang="en-US" altLang="ko-KR" sz="2000" b="0" kern="0" dirty="0" smtClean="0">
                <a:solidFill>
                  <a:schemeClr val="tx1"/>
                </a:solidFill>
                <a:latin typeface="+mj-lt"/>
                <a:ea typeface="굴림" pitchFamily="50" charset="-127"/>
                <a:cs typeface="Segoe UI" pitchFamily="34" charset="0"/>
              </a:rPr>
              <a:t>Oct 2010</a:t>
            </a:r>
            <a:endParaRPr lang="en-US" altLang="ko-KR" sz="2000" b="0" kern="0" dirty="0">
              <a:solidFill>
                <a:schemeClr val="tx1"/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02193" y="4145758"/>
            <a:ext cx="27334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i9W</a:t>
            </a:r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622" y="3443951"/>
            <a:ext cx="1625405" cy="5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Dual-band configuration</a:t>
            </a:r>
            <a:endParaRPr lang="ko-KR" altLang="en-US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800" y="3494553"/>
            <a:ext cx="1995428" cy="4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직사각형 69"/>
          <p:cNvSpPr/>
          <p:nvPr/>
        </p:nvSpPr>
        <p:spPr>
          <a:xfrm>
            <a:off x="4194243" y="4426929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RF1</a:t>
            </a:r>
            <a:endParaRPr lang="ko-KR" altLang="en-US" sz="1400" dirty="0"/>
          </a:p>
        </p:txBody>
      </p:sp>
      <p:sp>
        <p:nvSpPr>
          <p:cNvPr id="71" name="직사각형 70"/>
          <p:cNvSpPr/>
          <p:nvPr/>
        </p:nvSpPr>
        <p:spPr>
          <a:xfrm>
            <a:off x="4194243" y="4852878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RF2 (Optional)</a:t>
            </a:r>
            <a:endParaRPr lang="ko-KR" altLang="en-US" sz="1400" dirty="0"/>
          </a:p>
        </p:txBody>
      </p:sp>
      <p:sp>
        <p:nvSpPr>
          <p:cNvPr id="74" name="직사각형 73"/>
          <p:cNvSpPr/>
          <p:nvPr/>
        </p:nvSpPr>
        <p:spPr>
          <a:xfrm>
            <a:off x="6831446" y="3215804"/>
            <a:ext cx="1310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Receiver 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831446" y="3985700"/>
            <a:ext cx="1837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Receiver 2 (FTA)</a:t>
            </a:r>
            <a:endParaRPr lang="ko-KR" altLang="en-US" sz="1400" dirty="0" smtClean="0">
              <a:solidFill>
                <a:schemeClr val="tx1"/>
              </a:solidFill>
            </a:endParaRPr>
          </a:p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4717143" y="3136174"/>
            <a:ext cx="1019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ACU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텍스트 개체 틀 2"/>
          <p:cNvSpPr txBox="1">
            <a:spLocks/>
          </p:cNvSpPr>
          <p:nvPr/>
        </p:nvSpPr>
        <p:spPr bwMode="auto">
          <a:xfrm>
            <a:off x="739510" y="1612901"/>
            <a:ext cx="870558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Same configuration as i9P (Universal Quad LNB)</a:t>
            </a:r>
          </a:p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Only RF1 and RF2 coax cables deliver signals while the dual-band is adopted</a:t>
            </a:r>
          </a:p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altLang="ko-KR" b="0" dirty="0" smtClean="0">
              <a:solidFill>
                <a:schemeClr val="tx1">
                  <a:lumMod val="85000"/>
                  <a:lumOff val="15000"/>
                </a:schemeClr>
              </a:solidFill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25" y="4225313"/>
            <a:ext cx="2038130" cy="4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22"/>
          <p:cNvSpPr>
            <a:spLocks/>
          </p:cNvSpPr>
          <p:nvPr/>
        </p:nvSpPr>
        <p:spPr bwMode="auto">
          <a:xfrm rot="10800000">
            <a:off x="3554413" y="3592512"/>
            <a:ext cx="1841500" cy="834416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5178"/>
              </a:cxn>
              <a:cxn ang="0">
                <a:pos x="1324" y="16"/>
              </a:cxn>
              <a:cxn ang="0">
                <a:pos x="20317" y="0"/>
              </a:cxn>
              <a:cxn ang="0">
                <a:pos x="21600" y="3767"/>
              </a:cxn>
              <a:cxn ang="0">
                <a:pos x="21600" y="75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17073"/>
                  <a:pt x="0" y="8677"/>
                  <a:pt x="0" y="5178"/>
                </a:cubicBezTo>
                <a:cubicBezTo>
                  <a:pt x="0" y="1680"/>
                  <a:pt x="286" y="16"/>
                  <a:pt x="1324" y="16"/>
                </a:cubicBezTo>
                <a:cubicBezTo>
                  <a:pt x="2362" y="16"/>
                  <a:pt x="19054" y="0"/>
                  <a:pt x="20317" y="0"/>
                </a:cubicBezTo>
                <a:cubicBezTo>
                  <a:pt x="21288" y="0"/>
                  <a:pt x="21600" y="1116"/>
                  <a:pt x="21600" y="3767"/>
                </a:cubicBezTo>
                <a:cubicBezTo>
                  <a:pt x="21600" y="6419"/>
                  <a:pt x="21600" y="7513"/>
                  <a:pt x="21600" y="7513"/>
                </a:cubicBezTo>
              </a:path>
            </a:pathLst>
          </a:custGeom>
          <a:noFill/>
          <a:ln w="25400" cap="flat">
            <a:solidFill>
              <a:srgbClr val="66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 rot="10800000" flipH="1">
            <a:off x="5726113" y="3592513"/>
            <a:ext cx="1117600" cy="585787"/>
          </a:xfrm>
          <a:custGeom>
            <a:avLst/>
            <a:gdLst/>
            <a:ahLst/>
            <a:cxnLst>
              <a:cxn ang="0">
                <a:pos x="0" y="21586"/>
              </a:cxn>
              <a:cxn ang="0">
                <a:pos x="0" y="5175"/>
              </a:cxn>
              <a:cxn ang="0">
                <a:pos x="2061" y="16"/>
              </a:cxn>
              <a:cxn ang="0">
                <a:pos x="19826" y="0"/>
              </a:cxn>
              <a:cxn ang="0">
                <a:pos x="21600" y="3765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21586"/>
                </a:moveTo>
                <a:cubicBezTo>
                  <a:pt x="0" y="17062"/>
                  <a:pt x="0" y="8672"/>
                  <a:pt x="0" y="5175"/>
                </a:cubicBezTo>
                <a:cubicBezTo>
                  <a:pt x="0" y="1679"/>
                  <a:pt x="1023" y="16"/>
                  <a:pt x="2061" y="16"/>
                </a:cubicBezTo>
                <a:cubicBezTo>
                  <a:pt x="3099" y="16"/>
                  <a:pt x="18563" y="0"/>
                  <a:pt x="19826" y="0"/>
                </a:cubicBezTo>
                <a:cubicBezTo>
                  <a:pt x="20797" y="0"/>
                  <a:pt x="21600" y="1115"/>
                  <a:pt x="21600" y="3765"/>
                </a:cubicBezTo>
                <a:cubicBezTo>
                  <a:pt x="21600" y="6415"/>
                  <a:pt x="21600" y="21600"/>
                  <a:pt x="21600" y="21600"/>
                </a:cubicBezTo>
              </a:path>
            </a:pathLst>
          </a:custGeom>
          <a:noFill/>
          <a:ln w="25400" cap="flat">
            <a:solidFill>
              <a:srgbClr val="66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 rot="10800000">
            <a:off x="3427413" y="3973513"/>
            <a:ext cx="3403600" cy="901700"/>
          </a:xfrm>
          <a:custGeom>
            <a:avLst/>
            <a:gdLst/>
            <a:ahLst/>
            <a:cxnLst>
              <a:cxn ang="0">
                <a:pos x="0" y="11556"/>
              </a:cxn>
              <a:cxn ang="0">
                <a:pos x="0" y="2771"/>
              </a:cxn>
              <a:cxn ang="0">
                <a:pos x="1324" y="9"/>
              </a:cxn>
              <a:cxn ang="0">
                <a:pos x="20317" y="0"/>
              </a:cxn>
              <a:cxn ang="0">
                <a:pos x="21600" y="3683"/>
              </a:cxn>
              <a:cxn ang="0">
                <a:pos x="21600" y="21598"/>
              </a:cxn>
            </a:cxnLst>
            <a:rect l="0" t="0" r="r" b="b"/>
            <a:pathLst>
              <a:path w="21600" h="21598">
                <a:moveTo>
                  <a:pt x="0" y="11556"/>
                </a:moveTo>
                <a:cubicBezTo>
                  <a:pt x="0" y="9134"/>
                  <a:pt x="0" y="4643"/>
                  <a:pt x="0" y="2771"/>
                </a:cubicBezTo>
                <a:cubicBezTo>
                  <a:pt x="0" y="899"/>
                  <a:pt x="286" y="9"/>
                  <a:pt x="1324" y="9"/>
                </a:cubicBezTo>
                <a:cubicBezTo>
                  <a:pt x="2362" y="9"/>
                  <a:pt x="19054" y="4"/>
                  <a:pt x="20317" y="0"/>
                </a:cubicBezTo>
                <a:cubicBezTo>
                  <a:pt x="21127" y="-2"/>
                  <a:pt x="21600" y="1214"/>
                  <a:pt x="21600" y="3683"/>
                </a:cubicBezTo>
                <a:cubicBezTo>
                  <a:pt x="21600" y="5102"/>
                  <a:pt x="21600" y="21598"/>
                  <a:pt x="21600" y="21598"/>
                </a:cubicBezTo>
              </a:path>
            </a:pathLst>
          </a:custGeom>
          <a:noFill/>
          <a:ln w="25400" cap="flat">
            <a:solidFill>
              <a:srgbClr val="66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58" name="Freeform 22"/>
          <p:cNvSpPr>
            <a:spLocks/>
          </p:cNvSpPr>
          <p:nvPr/>
        </p:nvSpPr>
        <p:spPr bwMode="auto">
          <a:xfrm rot="10800000">
            <a:off x="3708397" y="3717031"/>
            <a:ext cx="1368493" cy="410466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5178"/>
              </a:cxn>
              <a:cxn ang="0">
                <a:pos x="1324" y="16"/>
              </a:cxn>
              <a:cxn ang="0">
                <a:pos x="20317" y="0"/>
              </a:cxn>
              <a:cxn ang="0">
                <a:pos x="21600" y="3767"/>
              </a:cxn>
              <a:cxn ang="0">
                <a:pos x="21600" y="75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17073"/>
                  <a:pt x="0" y="8677"/>
                  <a:pt x="0" y="5178"/>
                </a:cubicBezTo>
                <a:cubicBezTo>
                  <a:pt x="0" y="1680"/>
                  <a:pt x="286" y="16"/>
                  <a:pt x="1324" y="16"/>
                </a:cubicBezTo>
                <a:cubicBezTo>
                  <a:pt x="2362" y="16"/>
                  <a:pt x="19054" y="0"/>
                  <a:pt x="20317" y="0"/>
                </a:cubicBezTo>
                <a:cubicBezTo>
                  <a:pt x="21288" y="0"/>
                  <a:pt x="21600" y="1116"/>
                  <a:pt x="21600" y="3767"/>
                </a:cubicBezTo>
                <a:cubicBezTo>
                  <a:pt x="21600" y="6419"/>
                  <a:pt x="21600" y="7513"/>
                  <a:pt x="21600" y="7513"/>
                </a:cubicBezTo>
              </a:path>
            </a:pathLst>
          </a:custGeom>
          <a:noFill/>
          <a:ln w="25400" cap="flat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098" name="Picture 2" descr="G:\photo\20100824_transparent by Han_low res\Product_PNG\i9P_Do.png"/>
          <p:cNvPicPr>
            <a:picLocks noChangeAspect="1" noChangeArrowheads="1"/>
          </p:cNvPicPr>
          <p:nvPr/>
        </p:nvPicPr>
        <p:blipFill>
          <a:blip r:embed="rId5" cstate="print"/>
          <a:srcRect l="43196" t="12994" r="16520" b="28853"/>
          <a:stretch>
            <a:fillRect/>
          </a:stretch>
        </p:blipFill>
        <p:spPr bwMode="auto">
          <a:xfrm>
            <a:off x="2690888" y="2449372"/>
            <a:ext cx="1498448" cy="1546653"/>
          </a:xfrm>
          <a:prstGeom prst="rect">
            <a:avLst/>
          </a:prstGeom>
          <a:noFill/>
        </p:spPr>
      </p:pic>
      <p:sp>
        <p:nvSpPr>
          <p:cNvPr id="61" name="직사각형 60"/>
          <p:cNvSpPr/>
          <p:nvPr/>
        </p:nvSpPr>
        <p:spPr>
          <a:xfrm>
            <a:off x="4194243" y="4093751"/>
            <a:ext cx="684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solidFill>
                  <a:srgbClr val="002060"/>
                </a:solidFill>
                <a:cs typeface="Segoe UI" pitchFamily="34" charset="0"/>
              </a:rPr>
              <a:t>Power</a:t>
            </a:r>
            <a:endParaRPr lang="ko-KR" altLang="en-US" sz="1300" dirty="0">
              <a:solidFill>
                <a:srgbClr val="002060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 bwMode="auto">
          <a:xfrm rot="5400000">
            <a:off x="3428412" y="4099313"/>
            <a:ext cx="252000" cy="0"/>
          </a:xfrm>
          <a:prstGeom prst="line">
            <a:avLst/>
          </a:prstGeom>
          <a:noFill/>
          <a:ln w="222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172" y="3443951"/>
            <a:ext cx="1625405" cy="5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Quad-band configuration</a:t>
            </a:r>
            <a:endParaRPr lang="ko-KR" altLang="en-US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sp>
        <p:nvSpPr>
          <p:cNvPr id="94" name="직사각형 93"/>
          <p:cNvSpPr/>
          <p:nvPr/>
        </p:nvSpPr>
        <p:spPr bwMode="auto">
          <a:xfrm>
            <a:off x="5305448" y="3238122"/>
            <a:ext cx="1486895" cy="292352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6075" indent="-346075" defTabSz="915988" eaLnBrk="0" latinLnBrk="0" hangingPunct="0"/>
            <a:endParaRPr lang="ko-KR" altLang="en-US" sz="1400" smtClean="0">
              <a:latin typeface="Arial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278395" y="4497290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RF1</a:t>
            </a:r>
            <a:endParaRPr lang="ko-KR" altLang="en-US" sz="1400" dirty="0"/>
          </a:p>
        </p:txBody>
      </p:sp>
      <p:sp>
        <p:nvSpPr>
          <p:cNvPr id="71" name="직사각형 70"/>
          <p:cNvSpPr/>
          <p:nvPr/>
        </p:nvSpPr>
        <p:spPr>
          <a:xfrm>
            <a:off x="2278395" y="4852878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RF2</a:t>
            </a:r>
            <a:endParaRPr lang="ko-KR" altLang="en-US" sz="1400" dirty="0"/>
          </a:p>
        </p:txBody>
      </p:sp>
      <p:sp>
        <p:nvSpPr>
          <p:cNvPr id="72" name="직사각형 71"/>
          <p:cNvSpPr/>
          <p:nvPr/>
        </p:nvSpPr>
        <p:spPr>
          <a:xfrm>
            <a:off x="2278395" y="5343723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RF3</a:t>
            </a:r>
            <a:endParaRPr lang="ko-KR" altLang="en-US" sz="1400" dirty="0"/>
          </a:p>
        </p:txBody>
      </p:sp>
      <p:sp>
        <p:nvSpPr>
          <p:cNvPr id="73" name="직사각형 72"/>
          <p:cNvSpPr/>
          <p:nvPr/>
        </p:nvSpPr>
        <p:spPr>
          <a:xfrm>
            <a:off x="2278395" y="6054923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RF4</a:t>
            </a:r>
            <a:endParaRPr lang="ko-KR" altLang="en-US" sz="1400" dirty="0"/>
          </a:p>
        </p:txBody>
      </p:sp>
      <p:sp>
        <p:nvSpPr>
          <p:cNvPr id="78" name="직사각형 77"/>
          <p:cNvSpPr/>
          <p:nvPr/>
        </p:nvSpPr>
        <p:spPr>
          <a:xfrm>
            <a:off x="2801295" y="3136174"/>
            <a:ext cx="1019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ACU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0" name="텍스트 개체 틀 2"/>
          <p:cNvSpPr txBox="1">
            <a:spLocks/>
          </p:cNvSpPr>
          <p:nvPr/>
        </p:nvSpPr>
        <p:spPr bwMode="auto">
          <a:xfrm>
            <a:off x="739510" y="1612901"/>
            <a:ext cx="8705586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i="1" dirty="0" smtClean="0">
                <a:solidFill>
                  <a:srgbClr val="C00000"/>
                </a:solidFill>
                <a:cs typeface="Segoe UI" pitchFamily="34" charset="0"/>
              </a:rPr>
              <a:t>Note) </a:t>
            </a:r>
            <a:r>
              <a:rPr lang="en-US" altLang="ko-KR" dirty="0" smtClean="0">
                <a:solidFill>
                  <a:srgbClr val="C00000"/>
                </a:solidFill>
                <a:cs typeface="Segoe UI" pitchFamily="34" charset="0"/>
              </a:rPr>
              <a:t>To connect multi-switch, RF1 and RF2 should be connected to Low Band </a:t>
            </a:r>
          </a:p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endParaRPr lang="en-US" altLang="ko-KR" b="0" dirty="0" smtClean="0">
              <a:solidFill>
                <a:schemeClr val="tx1">
                  <a:lumMod val="85000"/>
                  <a:lumOff val="15000"/>
                </a:schemeClr>
              </a:solidFill>
              <a:cs typeface="Segoe UI" pitchFamily="34" charset="0"/>
            </a:endParaRPr>
          </a:p>
        </p:txBody>
      </p:sp>
      <p:grpSp>
        <p:nvGrpSpPr>
          <p:cNvPr id="69" name="그룹 68"/>
          <p:cNvGrpSpPr/>
          <p:nvPr/>
        </p:nvGrpSpPr>
        <p:grpSpPr>
          <a:xfrm rot="16200000">
            <a:off x="4509143" y="3546132"/>
            <a:ext cx="2237136" cy="1865182"/>
            <a:chOff x="4113481" y="3938997"/>
            <a:chExt cx="2237136" cy="1865182"/>
          </a:xfrm>
        </p:grpSpPr>
        <p:pic>
          <p:nvPicPr>
            <p:cNvPr id="9218" name="Picture 2" descr="DirecTV MS4X8WB Multiswitch 4x8 with Weather Boots, Cascadable, Excellent Isolation, All ports have rubber Weather Boots, Waterproof guaranteed, Power supply is required (MS-4X8WB MS 4X8WB MS4X8W MS4X8 Zinwell MS4X8WB-Z Eagle Aspen DTV4X4)"/>
            <p:cNvPicPr>
              <a:picLocks noChangeAspect="1" noChangeArrowheads="1"/>
            </p:cNvPicPr>
            <p:nvPr/>
          </p:nvPicPr>
          <p:blipFill>
            <a:blip r:embed="rId3" cstate="print"/>
            <a:srcRect b="10141"/>
            <a:stretch>
              <a:fillRect/>
            </a:stretch>
          </p:blipFill>
          <p:spPr bwMode="auto">
            <a:xfrm>
              <a:off x="4113481" y="3938997"/>
              <a:ext cx="2237136" cy="1178983"/>
            </a:xfrm>
            <a:prstGeom prst="rect">
              <a:avLst/>
            </a:prstGeom>
            <a:noFill/>
          </p:spPr>
        </p:pic>
        <p:grpSp>
          <p:nvGrpSpPr>
            <p:cNvPr id="68" name="그룹 67"/>
            <p:cNvGrpSpPr/>
            <p:nvPr/>
          </p:nvGrpSpPr>
          <p:grpSpPr>
            <a:xfrm>
              <a:off x="4536539" y="4128601"/>
              <a:ext cx="1478360" cy="1675578"/>
              <a:chOff x="4536539" y="4128601"/>
              <a:chExt cx="1478360" cy="1675578"/>
            </a:xfrm>
          </p:grpSpPr>
          <p:sp>
            <p:nvSpPr>
              <p:cNvPr id="63" name="직사각형 62"/>
              <p:cNvSpPr/>
              <p:nvPr/>
            </p:nvSpPr>
            <p:spPr>
              <a:xfrm rot="16200000" flipV="1">
                <a:off x="4671281" y="4160018"/>
                <a:ext cx="274681" cy="2342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050" dirty="0" smtClean="0">
                    <a:solidFill>
                      <a:schemeClr val="tx1"/>
                    </a:solidFill>
                    <a:latin typeface="Arial Black" pitchFamily="34" charset="0"/>
                  </a:rPr>
                  <a:t>HL</a:t>
                </a:r>
                <a:endParaRPr lang="ko-KR" altLang="en-US" sz="105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 rot="16200000" flipV="1">
                <a:off x="4923296" y="4160018"/>
                <a:ext cx="266667" cy="2342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050" dirty="0" smtClean="0">
                    <a:solidFill>
                      <a:schemeClr val="tx1"/>
                    </a:solidFill>
                    <a:latin typeface="Arial Black" pitchFamily="34" charset="0"/>
                    <a:cs typeface="Segoe UI" pitchFamily="34" charset="0"/>
                  </a:rPr>
                  <a:t>VL</a:t>
                </a:r>
                <a:endParaRPr lang="ko-KR" altLang="en-US" sz="105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 rot="16200000" flipV="1">
                <a:off x="5165693" y="4160020"/>
                <a:ext cx="297124" cy="2342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050" dirty="0" smtClean="0">
                    <a:solidFill>
                      <a:schemeClr val="tx1"/>
                    </a:solidFill>
                    <a:latin typeface="Arial Black" pitchFamily="34" charset="0"/>
                    <a:cs typeface="Segoe UI" pitchFamily="34" charset="0"/>
                  </a:rPr>
                  <a:t>HH</a:t>
                </a:r>
                <a:endParaRPr lang="ko-KR" altLang="en-US" sz="105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 rot="16200000" flipV="1">
                <a:off x="5436944" y="4160018"/>
                <a:ext cx="289109" cy="2342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050" dirty="0" smtClean="0">
                    <a:solidFill>
                      <a:schemeClr val="tx1"/>
                    </a:solidFill>
                    <a:latin typeface="Arial Black" pitchFamily="34" charset="0"/>
                    <a:cs typeface="Segoe UI" pitchFamily="34" charset="0"/>
                  </a:rPr>
                  <a:t>VH</a:t>
                </a:r>
                <a:endParaRPr lang="ko-KR" altLang="en-US" sz="1050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 rot="16200000" flipV="1">
                <a:off x="5752080" y="5541359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R2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 rot="16200000" flipV="1">
                <a:off x="5494711" y="5541359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R3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5" name="직사각형 144"/>
              <p:cNvSpPr/>
              <p:nvPr/>
            </p:nvSpPr>
            <p:spPr>
              <a:xfrm rot="16200000" flipV="1">
                <a:off x="5254963" y="5541360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R4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 rot="16200000" flipV="1">
                <a:off x="5028744" y="5541360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R5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7" name="직사각형 146"/>
              <p:cNvSpPr/>
              <p:nvPr/>
            </p:nvSpPr>
            <p:spPr>
              <a:xfrm rot="16200000" flipV="1">
                <a:off x="4780623" y="5541360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R6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 rot="16200000" flipV="1">
                <a:off x="4531089" y="5541360"/>
                <a:ext cx="26826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  <a:latin typeface="+mj-lt"/>
                    <a:cs typeface="Segoe UI" pitchFamily="34" charset="0"/>
                  </a:rPr>
                  <a:t>R7</a:t>
                </a:r>
                <a:endParaRPr lang="ko-KR" altLang="en-US" sz="12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aphicFrame>
        <p:nvGraphicFramePr>
          <p:cNvPr id="95" name="표 94"/>
          <p:cNvGraphicFramePr>
            <a:graphicFrameLocks noGrp="1"/>
          </p:cNvGraphicFramePr>
          <p:nvPr/>
        </p:nvGraphicFramePr>
        <p:xfrm>
          <a:off x="3033024" y="2235200"/>
          <a:ext cx="563620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051"/>
                <a:gridCol w="1409051"/>
                <a:gridCol w="1409051"/>
                <a:gridCol w="1409051"/>
              </a:tblGrid>
              <a:tr h="2484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18V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13V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18+22kHz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13V+22kHz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Horizontal</a:t>
                      </a:r>
                      <a:r>
                        <a:rPr lang="en-US" altLang="ko-KR" sz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Low</a:t>
                      </a:r>
                      <a:endParaRPr lang="ko-KR" altLang="en-US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Vertical Low</a:t>
                      </a:r>
                      <a:endParaRPr lang="ko-KR" altLang="en-US" sz="12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Horizontal High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Vertical High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" name="직사각형 98"/>
          <p:cNvSpPr/>
          <p:nvPr/>
        </p:nvSpPr>
        <p:spPr>
          <a:xfrm>
            <a:off x="6831446" y="3215804"/>
            <a:ext cx="1310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Receiver 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6831446" y="4888038"/>
            <a:ext cx="183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Receiver 8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225" y="5156062"/>
            <a:ext cx="2038130" cy="4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3800" y="3494553"/>
            <a:ext cx="1995428" cy="4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직선 연결선 110"/>
          <p:cNvCxnSpPr/>
          <p:nvPr/>
        </p:nvCxnSpPr>
        <p:spPr bwMode="auto">
          <a:xfrm>
            <a:off x="5849611" y="3588395"/>
            <a:ext cx="975597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직선 연결선 115"/>
          <p:cNvCxnSpPr/>
          <p:nvPr/>
        </p:nvCxnSpPr>
        <p:spPr bwMode="auto">
          <a:xfrm>
            <a:off x="5849611" y="5292857"/>
            <a:ext cx="975597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1" name="그룹 120"/>
          <p:cNvGrpSpPr/>
          <p:nvPr/>
        </p:nvGrpSpPr>
        <p:grpSpPr>
          <a:xfrm>
            <a:off x="7521262" y="4149080"/>
            <a:ext cx="96034" cy="600090"/>
            <a:chOff x="7521262" y="4149080"/>
            <a:chExt cx="96034" cy="600090"/>
          </a:xfrm>
        </p:grpSpPr>
        <p:sp>
          <p:nvSpPr>
            <p:cNvPr id="117" name="타원 116"/>
            <p:cNvSpPr/>
            <p:nvPr/>
          </p:nvSpPr>
          <p:spPr bwMode="auto">
            <a:xfrm>
              <a:off x="7521262" y="4149080"/>
              <a:ext cx="96034" cy="960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6075" marR="0" indent="-346075" algn="l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타원 117"/>
            <p:cNvSpPr/>
            <p:nvPr/>
          </p:nvSpPr>
          <p:spPr bwMode="auto">
            <a:xfrm>
              <a:off x="7521262" y="4317099"/>
              <a:ext cx="96034" cy="960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6075" marR="0" indent="-346075" algn="l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타원 118"/>
            <p:cNvSpPr/>
            <p:nvPr/>
          </p:nvSpPr>
          <p:spPr bwMode="auto">
            <a:xfrm>
              <a:off x="7521262" y="4485118"/>
              <a:ext cx="96034" cy="960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6075" marR="0" indent="-346075" algn="l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타원 119"/>
            <p:cNvSpPr/>
            <p:nvPr/>
          </p:nvSpPr>
          <p:spPr bwMode="auto">
            <a:xfrm>
              <a:off x="7521262" y="4653136"/>
              <a:ext cx="96034" cy="960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346075" marR="0" indent="-346075" algn="l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22" name="직선 연결선 121"/>
          <p:cNvCxnSpPr/>
          <p:nvPr/>
        </p:nvCxnSpPr>
        <p:spPr bwMode="auto">
          <a:xfrm>
            <a:off x="5849611" y="3830905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직선 연결선 124"/>
          <p:cNvCxnSpPr/>
          <p:nvPr/>
        </p:nvCxnSpPr>
        <p:spPr bwMode="auto">
          <a:xfrm>
            <a:off x="5849611" y="4077072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직선 연결선 125"/>
          <p:cNvCxnSpPr/>
          <p:nvPr/>
        </p:nvCxnSpPr>
        <p:spPr bwMode="auto">
          <a:xfrm>
            <a:off x="5849611" y="4321674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직선 연결선 126"/>
          <p:cNvCxnSpPr/>
          <p:nvPr/>
        </p:nvCxnSpPr>
        <p:spPr bwMode="auto">
          <a:xfrm>
            <a:off x="5849611" y="4566839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직선 연결선 127"/>
          <p:cNvCxnSpPr/>
          <p:nvPr/>
        </p:nvCxnSpPr>
        <p:spPr bwMode="auto">
          <a:xfrm>
            <a:off x="5849611" y="5056606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직선 연결선 128"/>
          <p:cNvCxnSpPr/>
          <p:nvPr/>
        </p:nvCxnSpPr>
        <p:spPr bwMode="auto">
          <a:xfrm>
            <a:off x="5849611" y="4808821"/>
            <a:ext cx="432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직사각형 148"/>
          <p:cNvSpPr/>
          <p:nvPr/>
        </p:nvSpPr>
        <p:spPr>
          <a:xfrm>
            <a:off x="4551062" y="5686810"/>
            <a:ext cx="1764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cs typeface="Segoe UI" pitchFamily="34" charset="0"/>
              </a:rPr>
              <a:t>4x8 Multi-switch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4" name="Freeform 77"/>
          <p:cNvSpPr>
            <a:spLocks/>
          </p:cNvSpPr>
          <p:nvPr/>
        </p:nvSpPr>
        <p:spPr bwMode="auto">
          <a:xfrm rot="10800000">
            <a:off x="1649413" y="3617912"/>
            <a:ext cx="1841500" cy="919086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5178"/>
              </a:cxn>
              <a:cxn ang="0">
                <a:pos x="1324" y="16"/>
              </a:cxn>
              <a:cxn ang="0">
                <a:pos x="20317" y="0"/>
              </a:cxn>
              <a:cxn ang="0">
                <a:pos x="21600" y="3767"/>
              </a:cxn>
              <a:cxn ang="0">
                <a:pos x="21600" y="75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17073"/>
                  <a:pt x="0" y="8677"/>
                  <a:pt x="0" y="5178"/>
                </a:cubicBezTo>
                <a:cubicBezTo>
                  <a:pt x="0" y="1680"/>
                  <a:pt x="286" y="16"/>
                  <a:pt x="1324" y="16"/>
                </a:cubicBezTo>
                <a:cubicBezTo>
                  <a:pt x="2362" y="16"/>
                  <a:pt x="19054" y="0"/>
                  <a:pt x="20317" y="0"/>
                </a:cubicBezTo>
                <a:cubicBezTo>
                  <a:pt x="21288" y="0"/>
                  <a:pt x="21600" y="1116"/>
                  <a:pt x="21600" y="3767"/>
                </a:cubicBezTo>
                <a:cubicBezTo>
                  <a:pt x="21600" y="6419"/>
                  <a:pt x="21600" y="7513"/>
                  <a:pt x="21600" y="7513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 rot="10800000">
            <a:off x="3803650" y="3617913"/>
            <a:ext cx="933326" cy="102870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7907" y="0"/>
              </a:cxn>
              <a:cxn ang="0">
                <a:pos x="21394" y="2927"/>
              </a:cxn>
              <a:cxn ang="0">
                <a:pos x="21394" y="21600"/>
              </a:cxn>
            </a:cxnLst>
            <a:rect l="0" t="0" r="r" b="b"/>
            <a:pathLst>
              <a:path w="21410" h="21600">
                <a:moveTo>
                  <a:pt x="0" y="7"/>
                </a:moveTo>
                <a:cubicBezTo>
                  <a:pt x="1095" y="7"/>
                  <a:pt x="16575" y="0"/>
                  <a:pt x="17907" y="0"/>
                </a:cubicBezTo>
                <a:cubicBezTo>
                  <a:pt x="19766" y="0"/>
                  <a:pt x="21600" y="396"/>
                  <a:pt x="21394" y="2927"/>
                </a:cubicBezTo>
                <a:cubicBezTo>
                  <a:pt x="21296" y="4132"/>
                  <a:pt x="21394" y="21600"/>
                  <a:pt x="21394" y="2160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76" name="Freeform 79"/>
          <p:cNvSpPr>
            <a:spLocks/>
          </p:cNvSpPr>
          <p:nvPr/>
        </p:nvSpPr>
        <p:spPr bwMode="auto">
          <a:xfrm rot="10800000">
            <a:off x="1506538" y="4000499"/>
            <a:ext cx="3230438" cy="86866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0076" y="0"/>
              </a:cxn>
              <a:cxn ang="0">
                <a:pos x="21600" y="4645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46"/>
                </a:moveTo>
                <a:cubicBezTo>
                  <a:pt x="604" y="46"/>
                  <a:pt x="19340" y="0"/>
                  <a:pt x="20076" y="0"/>
                </a:cubicBezTo>
                <a:cubicBezTo>
                  <a:pt x="20641" y="0"/>
                  <a:pt x="21600" y="132"/>
                  <a:pt x="21600" y="4645"/>
                </a:cubicBezTo>
                <a:cubicBezTo>
                  <a:pt x="21600" y="12268"/>
                  <a:pt x="21600" y="21600"/>
                  <a:pt x="21600" y="2160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77" name="Freeform 80"/>
          <p:cNvSpPr>
            <a:spLocks/>
          </p:cNvSpPr>
          <p:nvPr/>
        </p:nvSpPr>
        <p:spPr bwMode="auto">
          <a:xfrm>
            <a:off x="1352600" y="4000500"/>
            <a:ext cx="3352750" cy="165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517"/>
              </a:cxn>
              <a:cxn ang="0">
                <a:pos x="1036" y="21600"/>
              </a:cxn>
              <a:cxn ang="0">
                <a:pos x="17095" y="21600"/>
              </a:cxn>
              <a:cxn ang="0">
                <a:pos x="18072" y="19634"/>
              </a:cxn>
              <a:cxn ang="0">
                <a:pos x="18072" y="4482"/>
              </a:cxn>
              <a:cxn ang="0">
                <a:pos x="19035" y="2545"/>
              </a:cxn>
              <a:cxn ang="0">
                <a:pos x="21600" y="254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0" y="18434"/>
                  <a:pt x="0" y="19517"/>
                </a:cubicBezTo>
                <a:cubicBezTo>
                  <a:pt x="0" y="20600"/>
                  <a:pt x="294" y="21600"/>
                  <a:pt x="1036" y="21600"/>
                </a:cubicBezTo>
                <a:cubicBezTo>
                  <a:pt x="1777" y="21600"/>
                  <a:pt x="16721" y="21600"/>
                  <a:pt x="17095" y="21600"/>
                </a:cubicBezTo>
                <a:cubicBezTo>
                  <a:pt x="17469" y="21600"/>
                  <a:pt x="18072" y="21178"/>
                  <a:pt x="18072" y="19634"/>
                </a:cubicBezTo>
                <a:cubicBezTo>
                  <a:pt x="18072" y="18089"/>
                  <a:pt x="18072" y="5338"/>
                  <a:pt x="18072" y="4482"/>
                </a:cubicBezTo>
                <a:cubicBezTo>
                  <a:pt x="18072" y="3625"/>
                  <a:pt x="18406" y="2545"/>
                  <a:pt x="19035" y="2545"/>
                </a:cubicBezTo>
                <a:cubicBezTo>
                  <a:pt x="19664" y="2545"/>
                  <a:pt x="21600" y="2545"/>
                  <a:pt x="21600" y="2545"/>
                </a:cubicBezTo>
              </a:path>
            </a:pathLst>
          </a:custGeom>
          <a:noFill/>
          <a:ln w="25400" cap="flat">
            <a:solidFill>
              <a:srgbClr val="66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79" name="Freeform 81"/>
          <p:cNvSpPr>
            <a:spLocks/>
          </p:cNvSpPr>
          <p:nvPr/>
        </p:nvSpPr>
        <p:spPr bwMode="auto">
          <a:xfrm>
            <a:off x="1228725" y="4000500"/>
            <a:ext cx="3508251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866"/>
              </a:cxn>
              <a:cxn ang="0">
                <a:pos x="1234" y="21600"/>
              </a:cxn>
              <a:cxn ang="0">
                <a:pos x="18433" y="21600"/>
              </a:cxn>
              <a:cxn ang="0">
                <a:pos x="19374" y="19634"/>
              </a:cxn>
              <a:cxn ang="0">
                <a:pos x="19374" y="5178"/>
              </a:cxn>
              <a:cxn ang="0">
                <a:pos x="20142" y="3823"/>
              </a:cxn>
              <a:cxn ang="0">
                <a:pos x="21600" y="382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0" y="18783"/>
                  <a:pt x="0" y="19866"/>
                </a:cubicBezTo>
                <a:cubicBezTo>
                  <a:pt x="0" y="20948"/>
                  <a:pt x="521" y="21600"/>
                  <a:pt x="1234" y="21600"/>
                </a:cubicBezTo>
                <a:cubicBezTo>
                  <a:pt x="1948" y="21600"/>
                  <a:pt x="18073" y="21600"/>
                  <a:pt x="18433" y="21600"/>
                </a:cubicBezTo>
                <a:cubicBezTo>
                  <a:pt x="18794" y="21600"/>
                  <a:pt x="19374" y="21178"/>
                  <a:pt x="19374" y="19634"/>
                </a:cubicBezTo>
                <a:cubicBezTo>
                  <a:pt x="19374" y="18089"/>
                  <a:pt x="19374" y="6035"/>
                  <a:pt x="19374" y="5178"/>
                </a:cubicBezTo>
                <a:cubicBezTo>
                  <a:pt x="19374" y="4322"/>
                  <a:pt x="19536" y="3823"/>
                  <a:pt x="20142" y="3823"/>
                </a:cubicBezTo>
                <a:cubicBezTo>
                  <a:pt x="20747" y="3823"/>
                  <a:pt x="21600" y="3823"/>
                  <a:pt x="21600" y="3823"/>
                </a:cubicBezTo>
              </a:path>
            </a:pathLst>
          </a:custGeom>
          <a:noFill/>
          <a:ln w="25400" cap="flat">
            <a:solidFill>
              <a:srgbClr val="66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81" name="Picture 2" descr="G:\photo\20100824_transparent by Han_low res\Product_PNG\i9P_Do.png"/>
          <p:cNvPicPr>
            <a:picLocks noChangeAspect="1" noChangeArrowheads="1"/>
          </p:cNvPicPr>
          <p:nvPr/>
        </p:nvPicPr>
        <p:blipFill>
          <a:blip r:embed="rId6" cstate="print"/>
          <a:srcRect l="43196" t="12994" r="16520" b="28853"/>
          <a:stretch>
            <a:fillRect/>
          </a:stretch>
        </p:blipFill>
        <p:spPr bwMode="auto">
          <a:xfrm>
            <a:off x="782713" y="2456671"/>
            <a:ext cx="1498448" cy="1546653"/>
          </a:xfrm>
          <a:prstGeom prst="rect">
            <a:avLst/>
          </a:prstGeom>
          <a:noFill/>
        </p:spPr>
      </p:pic>
      <p:sp>
        <p:nvSpPr>
          <p:cNvPr id="83" name="Freeform 22"/>
          <p:cNvSpPr>
            <a:spLocks/>
          </p:cNvSpPr>
          <p:nvPr/>
        </p:nvSpPr>
        <p:spPr bwMode="auto">
          <a:xfrm rot="10800000">
            <a:off x="1777997" y="3717031"/>
            <a:ext cx="1368493" cy="410466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0" y="5178"/>
              </a:cxn>
              <a:cxn ang="0">
                <a:pos x="1324" y="16"/>
              </a:cxn>
              <a:cxn ang="0">
                <a:pos x="20317" y="0"/>
              </a:cxn>
              <a:cxn ang="0">
                <a:pos x="21600" y="3767"/>
              </a:cxn>
              <a:cxn ang="0">
                <a:pos x="21600" y="751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17073"/>
                  <a:pt x="0" y="8677"/>
                  <a:pt x="0" y="5178"/>
                </a:cubicBezTo>
                <a:cubicBezTo>
                  <a:pt x="0" y="1680"/>
                  <a:pt x="286" y="16"/>
                  <a:pt x="1324" y="16"/>
                </a:cubicBezTo>
                <a:cubicBezTo>
                  <a:pt x="2362" y="16"/>
                  <a:pt x="19054" y="0"/>
                  <a:pt x="20317" y="0"/>
                </a:cubicBezTo>
                <a:cubicBezTo>
                  <a:pt x="21288" y="0"/>
                  <a:pt x="21600" y="1116"/>
                  <a:pt x="21600" y="3767"/>
                </a:cubicBezTo>
                <a:cubicBezTo>
                  <a:pt x="21600" y="6419"/>
                  <a:pt x="21600" y="7513"/>
                  <a:pt x="21600" y="7513"/>
                </a:cubicBezTo>
              </a:path>
            </a:pathLst>
          </a:custGeom>
          <a:noFill/>
          <a:ln w="25400" cap="flat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263843" y="4093751"/>
            <a:ext cx="684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solidFill>
                  <a:srgbClr val="002060"/>
                </a:solidFill>
                <a:cs typeface="Segoe UI" pitchFamily="34" charset="0"/>
              </a:rPr>
              <a:t>Power</a:t>
            </a:r>
            <a:endParaRPr lang="ko-KR" altLang="en-US" sz="1300" dirty="0">
              <a:solidFill>
                <a:srgbClr val="002060"/>
              </a:solidFill>
            </a:endParaRPr>
          </a:p>
        </p:txBody>
      </p:sp>
      <p:cxnSp>
        <p:nvCxnSpPr>
          <p:cNvPr id="85" name="직선 연결선 84"/>
          <p:cNvCxnSpPr/>
          <p:nvPr/>
        </p:nvCxnSpPr>
        <p:spPr bwMode="auto">
          <a:xfrm rot="5400000">
            <a:off x="1523412" y="4099313"/>
            <a:ext cx="252000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Intellian 85cm satellite TV products</a:t>
            </a:r>
            <a:endParaRPr lang="ko-KR" altLang="en-US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37885" y="1493951"/>
          <a:ext cx="4395337" cy="4514251"/>
        </p:xfrm>
        <a:graphic>
          <a:graphicData uri="http://schemas.openxmlformats.org/drawingml/2006/table">
            <a:tbl>
              <a:tblPr/>
              <a:tblGrid>
                <a:gridCol w="1871245"/>
                <a:gridCol w="1211246"/>
                <a:gridCol w="1312846"/>
              </a:tblGrid>
              <a:tr h="54976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-Series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w-Series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Antenna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Spec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i9P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i9W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Axis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2-axis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2-axis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0152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Dome Dimension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marL="14400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WxH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42.5” (108cm) 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x 43.3” (110cm)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42.5” (108cm) </a:t>
                      </a:r>
                    </a:p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x 43.3” (110cm)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Antenna Weight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121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lbs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(55kg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123 lbs (56kg)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Minimum EIRP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44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dBW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44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dBW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Automatic Satellite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marL="144000" algn="just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Switching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(TriSat™)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Yes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Yes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589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Automatic Polarization Control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Yes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Elevation Range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-15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° to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+120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°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-15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° to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+120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°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796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Power Input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DC 9 - 30V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DC 9 - 30V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835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RF Outputs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marL="14400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LNB Polarization)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Quad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: Circular or Linear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Quad</a:t>
                      </a:r>
                    </a:p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: Circular and Linear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860685" y="1496492"/>
          <a:ext cx="4752808" cy="4510608"/>
        </p:xfrm>
        <a:graphic>
          <a:graphicData uri="http://schemas.openxmlformats.org/drawingml/2006/table">
            <a:tbl>
              <a:tblPr/>
              <a:tblGrid>
                <a:gridCol w="1512564"/>
                <a:gridCol w="921434"/>
                <a:gridCol w="867459"/>
                <a:gridCol w="1451351"/>
              </a:tblGrid>
              <a:tr h="560908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i-Series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kern="1200" dirty="0" smtClean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w-Series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144000" algn="just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Sat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TV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i9P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i9W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929" marR="7929" marT="7929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DIRECTV 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Ku-band,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</a:b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DISH Net HD </a:t>
                      </a:r>
                      <a:endParaRPr lang="en-US" sz="1100" b="1" i="0" u="none" strike="noStrike" kern="1200" dirty="0" smtClean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North 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America</a:t>
                      </a:r>
                    </a:p>
                  </a:txBody>
                  <a:tcPr marL="5553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B2-914S 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(11.25GHz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B2-914AA </a:t>
                      </a:r>
                    </a:p>
                    <a:p>
                      <a:pPr algn="l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(All-</a:t>
                      </a:r>
                    </a:p>
                    <a:p>
                      <a:pPr algn="l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Americas)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2060"/>
                          </a:solidFill>
                          <a:latin typeface="Tahoma"/>
                        </a:rPr>
                        <a:t>B2-914W2</a:t>
                      </a:r>
                    </a:p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2060"/>
                          </a:solidFill>
                          <a:latin typeface="Tahoma"/>
                        </a:rPr>
                        <a:t>(WorldView LNB)</a:t>
                      </a:r>
                    </a:p>
                    <a:p>
                      <a:pPr algn="l" fontAlgn="ctr"/>
                      <a:endParaRPr lang="en-US" altLang="ko-KR" sz="1100" b="1" i="0" u="none" strike="noStrike" dirty="0" smtClean="0">
                        <a:solidFill>
                          <a:srgbClr val="002060"/>
                        </a:solidFill>
                        <a:latin typeface="Tahoma"/>
                      </a:endParaRPr>
                    </a:p>
                    <a:p>
                      <a:pPr marL="90488" indent="-90488" algn="l" fontAlgn="ctr">
                        <a:buFontTx/>
                        <a:buChar char="-"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2060"/>
                          </a:solidFill>
                          <a:latin typeface="Tahoma"/>
                        </a:rPr>
                        <a:t>8 multi-bands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2060"/>
                          </a:solidFill>
                          <a:latin typeface="Tahoma"/>
                        </a:rPr>
                        <a:t> LNB Frequencies</a:t>
                      </a:r>
                    </a:p>
                    <a:p>
                      <a:pPr marL="90488" indent="-90488" algn="l" fontAlgn="ctr">
                        <a:buFontTx/>
                        <a:buChar char="-"/>
                      </a:pPr>
                      <a:r>
                        <a:rPr lang="en-US" altLang="ko-KR" sz="1100" b="1" i="0" u="none" strike="noStrike" baseline="0" dirty="0" smtClean="0">
                          <a:solidFill>
                            <a:srgbClr val="002060"/>
                          </a:solidFill>
                          <a:latin typeface="Tahoma"/>
                        </a:rPr>
                        <a:t>Linear &amp; Circular Polarization</a:t>
                      </a:r>
                    </a:p>
                    <a:p>
                      <a:pPr marL="90488" indent="-90488" algn="l" fontAlgn="ctr">
                        <a:buFontTx/>
                        <a:buChar char="-"/>
                      </a:pPr>
                      <a:r>
                        <a:rPr lang="en-US" altLang="ko-KR" sz="1100" b="1" i="0" u="none" strike="noStrike" baseline="0" dirty="0" smtClean="0">
                          <a:solidFill>
                            <a:srgbClr val="002060"/>
                          </a:solidFill>
                          <a:latin typeface="Tahoma"/>
                        </a:rPr>
                        <a:t>Auto Skew-angle Control </a:t>
                      </a:r>
                    </a:p>
                    <a:p>
                      <a:pPr marL="90488" indent="-90488" algn="l" fontAlgn="ctr">
                        <a:buFontTx/>
                        <a:buChar char="-"/>
                      </a:pPr>
                      <a:r>
                        <a:rPr lang="en-US" altLang="ko-KR" sz="1100" b="1" i="0" u="none" strike="noStrike" baseline="0" dirty="0" smtClean="0">
                          <a:solidFill>
                            <a:srgbClr val="002060"/>
                          </a:solidFill>
                          <a:latin typeface="Tahoma"/>
                        </a:rPr>
                        <a:t>Expandable additional frequencies</a:t>
                      </a: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DIRECTV HD </a:t>
                      </a:r>
                      <a:endParaRPr lang="en-US" sz="1100" b="1" i="0" u="none" strike="noStrike" kern="1200" dirty="0" smtClean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Latin 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America</a:t>
                      </a:r>
                    </a:p>
                  </a:txBody>
                  <a:tcPr marL="5553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B2-910L 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(10.5GHz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Sky 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Mexico,</a:t>
                      </a:r>
                    </a:p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Linear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 Pol Service</a:t>
                      </a:r>
                      <a:endParaRPr lang="en-US" sz="1100" b="1" i="0" u="none" strike="noStrike" kern="1200" dirty="0" smtClean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5553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B2-601UQ</a:t>
                      </a: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Universal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Quad)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All-Americas™ </a:t>
                      </a:r>
                      <a:endParaRPr lang="en-US" sz="1100" b="1" i="0" u="none" strike="noStrike" kern="1200" dirty="0" smtClean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144000" algn="l" defTabSz="914400" rtl="0" eaLnBrk="1" fontAlgn="ctr" latinLnBrk="1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LNB Installed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5553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S2-D813 </a:t>
                      </a:r>
                    </a:p>
                    <a:p>
                      <a:pPr algn="l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(Optional LNB Only)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166581" marR="5553" marT="55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/>
          <p:cNvSpPr txBox="1">
            <a:spLocks/>
          </p:cNvSpPr>
          <p:nvPr/>
        </p:nvSpPr>
        <p:spPr bwMode="auto">
          <a:xfrm>
            <a:off x="682624" y="1476375"/>
            <a:ext cx="876247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List Price</a:t>
            </a: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sz="1800" b="0" u="sng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sz="1800" b="0" u="sng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b="0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altLang="ko-KR" sz="1400" i="1" dirty="0" smtClean="0">
                <a:solidFill>
                  <a:srgbClr val="FF0000"/>
                </a:solidFill>
                <a:latin typeface="+mj-lt"/>
                <a:ea typeface="+mn-ea"/>
                <a:cs typeface="Segoe UI" pitchFamily="34" charset="0"/>
              </a:rPr>
              <a:t> </a:t>
            </a:r>
          </a:p>
        </p:txBody>
      </p:sp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Price &amp; availability</a:t>
            </a:r>
            <a:endParaRPr lang="ko-KR" altLang="en-US" sz="2800" dirty="0" smtClean="0">
              <a:latin typeface="Segoe UI" pitchFamily="34" charset="0"/>
              <a:ea typeface="굴림" charset="-127"/>
              <a:cs typeface="Segoe UI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25538" y="1993900"/>
          <a:ext cx="7704136" cy="9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76"/>
                <a:gridCol w="2967255"/>
                <a:gridCol w="2596705"/>
              </a:tblGrid>
              <a:tr h="415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Part</a:t>
                      </a:r>
                      <a:r>
                        <a:rPr lang="en-US" sz="1400" b="1" i="0" u="none" strike="noStrike" baseline="0" dirty="0" smtClean="0">
                          <a:latin typeface="+mj-lt"/>
                          <a:cs typeface="Segoe UI" pitchFamily="34" charset="0"/>
                        </a:rPr>
                        <a:t> Number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Model Name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List Price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</a:tr>
              <a:tr h="537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B2-914W2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Intellian i9W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$ 13,495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텍스트 개체 틀 2"/>
          <p:cNvSpPr txBox="1">
            <a:spLocks/>
          </p:cNvSpPr>
          <p:nvPr/>
        </p:nvSpPr>
        <p:spPr bwMode="auto">
          <a:xfrm>
            <a:off x="682624" y="4107543"/>
            <a:ext cx="8762472" cy="17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Availability and Terms &amp; Conditions</a:t>
            </a:r>
            <a:endParaRPr lang="en-US" altLang="ko-KR" sz="18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684213" lvl="1" indent="-227013" eaLnBrk="0" latinLnBrk="0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Available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shipping date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:</a:t>
            </a:r>
            <a:r>
              <a:rPr lang="en-US" altLang="ko-KR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	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January 2011</a:t>
            </a:r>
            <a:endParaRPr lang="en-US" altLang="ko-KR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Segoe UI" pitchFamily="34" charset="0"/>
            </a:endParaRPr>
          </a:p>
          <a:p>
            <a:pPr marL="684213" lvl="1" indent="-227013" eaLnBrk="0" latinLnBrk="0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Shipping term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: </a:t>
            </a:r>
            <a:r>
              <a:rPr lang="en-US" altLang="ko-KR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	</a:t>
            </a:r>
            <a:r>
              <a:rPr lang="en-US" altLang="ko-KR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	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FOB Irvine</a:t>
            </a:r>
            <a:endParaRPr lang="en-US" altLang="ko-KR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Segoe UI" pitchFamily="34" charset="0"/>
            </a:endParaRPr>
          </a:p>
          <a:p>
            <a:pPr marL="684213" lvl="1" indent="-227013" eaLnBrk="0" latinLnBrk="0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Warranty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:</a:t>
            </a:r>
            <a:r>
              <a:rPr lang="en-US" altLang="ko-KR" dirty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	</a:t>
            </a:r>
            <a:r>
              <a:rPr lang="en-US" altLang="ko-KR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+mj-lt"/>
                <a:cs typeface="Segoe UI" pitchFamily="34" charset="0"/>
              </a:rPr>
              <a:t>		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 year factory labor and 2 year parts</a:t>
            </a:r>
            <a:endParaRPr lang="en-US" altLang="ko-KR" sz="1800" b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ea typeface="굴림" charset="-127"/>
                <a:cs typeface="Segoe UI" pitchFamily="34" charset="0"/>
              </a:rPr>
              <a:t>Go with Intellian</a:t>
            </a:r>
            <a:endParaRPr lang="ko-KR" altLang="en-US" sz="2800" dirty="0" smtClean="0">
              <a:ea typeface="굴림" charset="-127"/>
              <a:cs typeface="Segoe U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19446"/>
            <a:ext cx="99060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© 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2006 Intellian Technologies, Inc. All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rights reserved.</a:t>
            </a:r>
          </a:p>
          <a:p>
            <a:pPr algn="ctr" eaLnBrk="0" hangingPunct="0"/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This presentation is for informational purposes only. 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Intellian 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ea typeface="굴림" pitchFamily="50" charset="-127"/>
                <a:cs typeface="Arial" pitchFamily="34" charset="0"/>
              </a:rPr>
              <a:t>makes no warranties, express or implied, in this summary.</a:t>
            </a:r>
          </a:p>
        </p:txBody>
      </p:sp>
      <p:pic>
        <p:nvPicPr>
          <p:cNvPr id="118785" name="Picture 1" descr="C:\Users\taehoon.kim\AppData\Local\Microsoft\Windows\Temporary Internet Files\Content.Outlook\TXIRT038\IMG_804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039" y="152400"/>
            <a:ext cx="4572000" cy="3048000"/>
          </a:xfrm>
          <a:prstGeom prst="rect">
            <a:avLst/>
          </a:prstGeom>
          <a:noFill/>
        </p:spPr>
      </p:pic>
      <p:pic>
        <p:nvPicPr>
          <p:cNvPr id="118786" name="Picture 2" descr="C:\Users\taehoon.kim\AppData\Local\Microsoft\Windows\Temporary Internet Files\Content.Outlook\TXIRT038\IMG_804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096" y="152400"/>
            <a:ext cx="4572000" cy="3048000"/>
          </a:xfrm>
          <a:prstGeom prst="rect">
            <a:avLst/>
          </a:prstGeom>
          <a:noFill/>
        </p:spPr>
      </p:pic>
      <p:pic>
        <p:nvPicPr>
          <p:cNvPr id="118788" name="Picture 4" descr="C:\Users\taehoon.kim\AppData\Local\Microsoft\Windows\Temporary Internet Files\Content.Outlook\TXIRT038\IMG_8005 refined (2)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039" y="3361397"/>
            <a:ext cx="4572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000097" y="3361397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180975" indent="-180975" algn="ctr">
              <a:buClr>
                <a:srgbClr val="0070C0"/>
              </a:buClr>
            </a:pPr>
            <a:endParaRPr lang="ko-KR" altLang="en-US" sz="4000" i="1" dirty="0">
              <a:solidFill>
                <a:schemeClr val="tx1"/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000097" y="3361397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180975" indent="-180975" algn="ctr">
              <a:buClr>
                <a:srgbClr val="0070C0"/>
              </a:buClr>
            </a:pPr>
            <a:endParaRPr lang="ko-KR" altLang="en-US" sz="4000" i="1" dirty="0">
              <a:solidFill>
                <a:schemeClr val="tx1"/>
              </a:solidFill>
              <a:latin typeface="+mj-lt"/>
              <a:ea typeface="굴림" pitchFamily="50" charset="-127"/>
              <a:cs typeface="Segoe UI" pitchFamily="34" charset="0"/>
            </a:endParaRPr>
          </a:p>
        </p:txBody>
      </p:sp>
      <p:pic>
        <p:nvPicPr>
          <p:cNvPr id="12" name="Picture 6" descr="G:\design\logo\20100610_logo by DS\Intellian 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3236" y="3701662"/>
            <a:ext cx="2943225" cy="550575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5000097" y="4480749"/>
            <a:ext cx="385714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0" i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</a:rPr>
              <a:t>Sales Contact;</a:t>
            </a:r>
          </a:p>
          <a:p>
            <a:endParaRPr lang="en-US" altLang="ko-KR" sz="1400" b="0" i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altLang="ko-KR" sz="14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</a:rPr>
              <a:t>Sean Hartherley</a:t>
            </a:r>
          </a:p>
          <a:p>
            <a:r>
              <a:rPr lang="en-US" altLang="ko-KR" sz="14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</a:rPr>
              <a:t>VP Americas Sales</a:t>
            </a:r>
          </a:p>
          <a:p>
            <a:endParaRPr lang="en-US" altLang="ko-KR" sz="1400" b="0" dirty="0" smtClean="0">
              <a:solidFill>
                <a:srgbClr val="002060"/>
              </a:solidFill>
            </a:endParaRPr>
          </a:p>
          <a:p>
            <a:r>
              <a:rPr lang="en-US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	949 916 4411</a:t>
            </a:r>
            <a:endParaRPr lang="ko-KR" altLang="ko-KR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Toll Free	888 201 9223</a:t>
            </a:r>
            <a:endParaRPr lang="ko-KR" altLang="ko-KR" sz="1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  	</a:t>
            </a:r>
            <a:r>
              <a:rPr lang="en-US" altLang="ko-KR" sz="1400" b="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sean.hartherley@intelliantech.com</a:t>
            </a:r>
            <a:endParaRPr lang="en-US" altLang="ko-KR" sz="1400" b="0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Table of contents</a:t>
            </a:r>
            <a:endParaRPr lang="ko-KR" altLang="en-US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sp>
        <p:nvSpPr>
          <p:cNvPr id="4099" name="텍스트 개체 틀 2"/>
          <p:cNvSpPr txBox="1">
            <a:spLocks/>
          </p:cNvSpPr>
          <p:nvPr/>
        </p:nvSpPr>
        <p:spPr bwMode="auto">
          <a:xfrm>
            <a:off x="773910" y="1700011"/>
            <a:ext cx="6339152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Different LNB needs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Segoe UI" pitchFamily="34" charset="0"/>
              </a:rPr>
              <a:t>Solution for global satellite TV services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Segoe UI" pitchFamily="34" charset="0"/>
              </a:rPr>
              <a:t>Key features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Segoe UI" pitchFamily="34" charset="0"/>
              </a:rPr>
              <a:t>Antenna unit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WorldView LNB Module</a:t>
            </a:r>
          </a:p>
          <a:p>
            <a:pPr marL="227013" lvl="1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Global coverage</a:t>
            </a:r>
          </a:p>
          <a:p>
            <a:pPr marL="227013" lvl="1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Configuration</a:t>
            </a:r>
          </a:p>
          <a:p>
            <a:pPr marL="227013" lvl="1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Intellian 85cm TVRO products</a:t>
            </a:r>
          </a:p>
          <a:p>
            <a:pPr marL="227013" lvl="1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Price &amp; availability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Different LNB needs for different satellite services</a:t>
            </a:r>
            <a:endParaRPr lang="ko-KR" altLang="en-US" dirty="0"/>
          </a:p>
        </p:txBody>
      </p:sp>
      <p:sp>
        <p:nvSpPr>
          <p:cNvPr id="9" name="텍스트 개체 틀 2"/>
          <p:cNvSpPr txBox="1">
            <a:spLocks/>
          </p:cNvSpPr>
          <p:nvPr/>
        </p:nvSpPr>
        <p:spPr bwMode="auto">
          <a:xfrm>
            <a:off x="739510" y="1612900"/>
            <a:ext cx="8705586" cy="20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Regardless of pay-per-view or free-to-view  services, the satellite TV programming signals may be broadcasted on the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various frequency bands 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in either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circular polarized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or linear polarized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form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Therefore,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it has always been laborious one 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as crew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needs to climb up to change satellite TV antenna’s LNB  manually 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every time depending on what satellite it is being received from. </a:t>
            </a:r>
          </a:p>
        </p:txBody>
      </p:sp>
      <p:pic>
        <p:nvPicPr>
          <p:cNvPr id="14" name="그림 6" descr="map_tra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650" y="3830172"/>
            <a:ext cx="7206413" cy="286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7"/>
          <p:cNvSpPr>
            <a:spLocks noChangeArrowheads="1"/>
          </p:cNvSpPr>
          <p:nvPr/>
        </p:nvSpPr>
        <p:spPr bwMode="auto">
          <a:xfrm>
            <a:off x="6005422" y="4630060"/>
            <a:ext cx="910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11.25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R/L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직사각형 7"/>
          <p:cNvSpPr>
            <a:spLocks noChangeArrowheads="1"/>
          </p:cNvSpPr>
          <p:nvPr/>
        </p:nvSpPr>
        <p:spPr bwMode="auto">
          <a:xfrm>
            <a:off x="988650" y="6291873"/>
            <a:ext cx="8154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C00000"/>
                </a:solidFill>
                <a:latin typeface="+mj-lt"/>
                <a:cs typeface="Segoe UI" pitchFamily="34" charset="0"/>
              </a:rPr>
              <a:t>Type of LNBs: Different  LO (Local Oscillator) frequencies and polarizations (R/L or H/V)</a:t>
            </a:r>
            <a:endParaRPr lang="ko-KR" alt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직사각형 7"/>
          <p:cNvSpPr>
            <a:spLocks noChangeArrowheads="1"/>
          </p:cNvSpPr>
          <p:nvPr/>
        </p:nvSpPr>
        <p:spPr bwMode="auto">
          <a:xfrm>
            <a:off x="6915799" y="5176524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10.5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R/L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직사각형 7"/>
          <p:cNvSpPr>
            <a:spLocks noChangeArrowheads="1"/>
          </p:cNvSpPr>
          <p:nvPr/>
        </p:nvSpPr>
        <p:spPr bwMode="auto">
          <a:xfrm>
            <a:off x="2929407" y="4907394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10.75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R/L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직사각형 7"/>
          <p:cNvSpPr>
            <a:spLocks noChangeArrowheads="1"/>
          </p:cNvSpPr>
          <p:nvPr/>
        </p:nvSpPr>
        <p:spPr bwMode="auto">
          <a:xfrm>
            <a:off x="3917233" y="4855142"/>
            <a:ext cx="1003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10.678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R/L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직사각형 7"/>
          <p:cNvSpPr>
            <a:spLocks noChangeArrowheads="1"/>
          </p:cNvSpPr>
          <p:nvPr/>
        </p:nvSpPr>
        <p:spPr bwMode="auto">
          <a:xfrm>
            <a:off x="3652303" y="5466586"/>
            <a:ext cx="8254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11.3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H/V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직사각형 7"/>
          <p:cNvSpPr>
            <a:spLocks noChangeArrowheads="1"/>
          </p:cNvSpPr>
          <p:nvPr/>
        </p:nvSpPr>
        <p:spPr bwMode="auto">
          <a:xfrm>
            <a:off x="4184976" y="5797621"/>
            <a:ext cx="120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10.7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H/V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직사각형 7"/>
          <p:cNvSpPr>
            <a:spLocks noChangeArrowheads="1"/>
          </p:cNvSpPr>
          <p:nvPr/>
        </p:nvSpPr>
        <p:spPr bwMode="auto">
          <a:xfrm>
            <a:off x="385929" y="4571722"/>
            <a:ext cx="121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9.75/ 10.6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</a:rPr>
              <a:t>H/V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직사각형 7"/>
          <p:cNvSpPr>
            <a:spLocks noChangeArrowheads="1"/>
          </p:cNvSpPr>
          <p:nvPr/>
        </p:nvSpPr>
        <p:spPr bwMode="auto">
          <a:xfrm>
            <a:off x="2929407" y="4445394"/>
            <a:ext cx="953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11.25 GHz 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R/L 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직사각형 7"/>
          <p:cNvSpPr>
            <a:spLocks noChangeArrowheads="1"/>
          </p:cNvSpPr>
          <p:nvPr/>
        </p:nvSpPr>
        <p:spPr bwMode="auto">
          <a:xfrm>
            <a:off x="7371248" y="5755756"/>
            <a:ext cx="121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9.75/ 10.6 GHz</a:t>
            </a:r>
          </a:p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+mj-lt"/>
                <a:cs typeface="Segoe UI" pitchFamily="34" charset="0"/>
              </a:rPr>
              <a:t>V/H</a:t>
            </a:r>
            <a:endParaRPr lang="ko-KR" altLang="en-US" sz="1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only solution for global satellite TV receptions at sea</a:t>
            </a:r>
            <a:endParaRPr lang="ko-KR" altLang="en-US" dirty="0"/>
          </a:p>
        </p:txBody>
      </p:sp>
      <p:sp>
        <p:nvSpPr>
          <p:cNvPr id="9" name="텍스트 개체 틀 2"/>
          <p:cNvSpPr txBox="1">
            <a:spLocks/>
          </p:cNvSpPr>
          <p:nvPr/>
        </p:nvSpPr>
        <p:spPr bwMode="auto">
          <a:xfrm>
            <a:off x="739510" y="1612900"/>
            <a:ext cx="8705586" cy="20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Intellian w-Series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is the Intellian’s latest  groundbreaking innovation, which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cs typeface="Segoe UI" pitchFamily="34" charset="0"/>
              </a:rPr>
              <a:t>integrates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a   2</a:t>
            </a:r>
            <a:r>
              <a:rPr lang="en-US" altLang="ko-KR" b="0" baseline="30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nd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generation  </a:t>
            </a:r>
            <a:r>
              <a:rPr lang="en-US" altLang="ko-KR" b="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WorldView</a:t>
            </a:r>
            <a:r>
              <a:rPr lang="en-US" altLang="ko-KR" b="0" baseline="30000" dirty="0" err="1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TM</a:t>
            </a:r>
            <a:r>
              <a:rPr lang="en-US" altLang="ko-KR" b="0" baseline="3000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LNB module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cs typeface="Segoe UI" pitchFamily="34" charset="0"/>
              </a:rPr>
              <a:t>for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global satellite TV receptions. </a:t>
            </a: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Capable of receiving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multi-band 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frequencies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and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 multi-polarizations.</a:t>
            </a:r>
            <a:endParaRPr lang="en-US" altLang="ko-KR" b="0" dirty="0" smtClean="0">
              <a:solidFill>
                <a:schemeClr val="tx1"/>
              </a:solidFill>
              <a:latin typeface="+mj-lt"/>
              <a:cs typeface="Segoe UI" pitchFamily="34" charset="0"/>
            </a:endParaRP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tx1"/>
                </a:solidFill>
                <a:latin typeface="+mj-lt"/>
                <a:cs typeface="Segoe UI" pitchFamily="34" charset="0"/>
              </a:rPr>
              <a:t>Seamlessly tune in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any channels on any satellites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to enjoy </a:t>
            </a:r>
            <a:r>
              <a:rPr lang="en-US" altLang="ko-KR" b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favorite DTH (Direct to Home) entertainment at sea, just like home</a:t>
            </a:r>
            <a:r>
              <a:rPr lang="en-US" altLang="ko-KR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.</a:t>
            </a:r>
            <a:endParaRPr lang="en-US" altLang="ko-KR" dirty="0" smtClean="0">
              <a:solidFill>
                <a:schemeClr val="tx1"/>
              </a:solidFill>
              <a:latin typeface="+mj-lt"/>
              <a:cs typeface="Segoe UI" pitchFamily="34" charset="0"/>
            </a:endParaRPr>
          </a:p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Intellian’s  pre-programmed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global satellite library automatically changes the required frequency and polarization</a:t>
            </a:r>
            <a:r>
              <a:rPr lang="en-US" altLang="ko-KR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without the inconvenience of LNB swap out anymore. </a:t>
            </a:r>
          </a:p>
        </p:txBody>
      </p:sp>
      <p:sp>
        <p:nvSpPr>
          <p:cNvPr id="4" name="아래쪽 화살표 3"/>
          <p:cNvSpPr/>
          <p:nvPr/>
        </p:nvSpPr>
        <p:spPr bwMode="auto">
          <a:xfrm>
            <a:off x="3913884" y="4752090"/>
            <a:ext cx="1316233" cy="447182"/>
          </a:xfrm>
          <a:prstGeom prst="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346075" indent="-346075" defTabSz="915988" eaLnBrk="0" latinLnBrk="0" hangingPunct="0">
              <a:defRPr/>
            </a:pPr>
            <a:endParaRPr lang="ko-KR" altLang="en-US">
              <a:solidFill>
                <a:schemeClr val="bg2"/>
              </a:solidFill>
              <a:ea typeface="굴림" pitchFamily="50" charset="-127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64458" y="5299322"/>
            <a:ext cx="8215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ctr" eaLnBrk="0" latinLnBrk="0" hangingPunct="0">
              <a:buClr>
                <a:srgbClr val="0070C0"/>
              </a:buClr>
            </a:pPr>
            <a:r>
              <a:rPr lang="en-US" altLang="ko-KR" sz="2000" dirty="0">
                <a:solidFill>
                  <a:srgbClr val="800080"/>
                </a:solidFill>
                <a:latin typeface="+mj-lt"/>
                <a:cs typeface="Segoe UI" pitchFamily="34" charset="0"/>
              </a:rPr>
              <a:t>The </a:t>
            </a:r>
            <a:r>
              <a:rPr lang="en-US" altLang="ko-KR" sz="2000" dirty="0" smtClean="0">
                <a:solidFill>
                  <a:srgbClr val="800080"/>
                </a:solidFill>
                <a:latin typeface="+mj-lt"/>
                <a:cs typeface="Segoe UI" pitchFamily="34" charset="0"/>
              </a:rPr>
              <a:t>only solution for Global Satellite TV Service is </a:t>
            </a:r>
            <a:r>
              <a:rPr lang="en-US" altLang="ko-KR" sz="2000" dirty="0">
                <a:solidFill>
                  <a:srgbClr val="800080"/>
                </a:solidFill>
                <a:latin typeface="+mj-lt"/>
                <a:cs typeface="Segoe UI" pitchFamily="34" charset="0"/>
              </a:rPr>
              <a:t>…</a:t>
            </a:r>
            <a:endParaRPr lang="ko-KR" altLang="en-US" sz="2000" dirty="0">
              <a:solidFill>
                <a:srgbClr val="800080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58913" y="5643809"/>
            <a:ext cx="62261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algn="ctr" eaLnBrk="0" latinLnBrk="0" hangingPunct="0">
              <a:buClr>
                <a:srgbClr val="0070C0"/>
              </a:buClr>
            </a:pPr>
            <a:r>
              <a:rPr lang="en-US" altLang="ko-KR" sz="3200" dirty="0">
                <a:solidFill>
                  <a:schemeClr val="tx1"/>
                </a:solidFill>
                <a:latin typeface="+mj-lt"/>
                <a:cs typeface="Segoe UI" pitchFamily="34" charset="0"/>
              </a:rPr>
              <a:t>Intellian </a:t>
            </a:r>
            <a:r>
              <a:rPr lang="en-US" altLang="ko-KR" sz="3200" dirty="0" smtClean="0">
                <a:solidFill>
                  <a:schemeClr val="tx1"/>
                </a:solidFill>
                <a:latin typeface="+mj-lt"/>
                <a:cs typeface="Segoe UI" pitchFamily="34" charset="0"/>
              </a:rPr>
              <a:t>w-Series (i6W, i9W)</a:t>
            </a:r>
            <a:endParaRPr lang="ko-KR" altLang="en-US" sz="3200" dirty="0">
              <a:solidFill>
                <a:schemeClr val="tx1"/>
              </a:solidFill>
              <a:latin typeface="+mj-lt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Key features</a:t>
            </a:r>
            <a:endParaRPr lang="ko-KR" altLang="ko-KR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5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텍스트 개체 틀 2"/>
          <p:cNvSpPr txBox="1">
            <a:spLocks/>
          </p:cNvSpPr>
          <p:nvPr/>
        </p:nvSpPr>
        <p:spPr bwMode="auto">
          <a:xfrm>
            <a:off x="682622" y="1644653"/>
            <a:ext cx="9223378" cy="400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>
                <a:solidFill>
                  <a:schemeClr val="tx1"/>
                </a:solidFill>
                <a:latin typeface="+mn-ea"/>
                <a:ea typeface="+mn-ea"/>
                <a:cs typeface="Segoe UI" pitchFamily="34" charset="0"/>
              </a:rPr>
              <a:t>Intellian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  <a:cs typeface="Segoe UI" pitchFamily="34" charset="0"/>
              </a:rPr>
              <a:t>i9W</a:t>
            </a:r>
            <a:endParaRPr lang="en-US" altLang="ko-KR" sz="1800" dirty="0">
              <a:solidFill>
                <a:schemeClr val="tx1"/>
              </a:solidFill>
              <a:latin typeface="+mn-ea"/>
              <a:ea typeface="+mn-ea"/>
              <a:cs typeface="Segoe UI" pitchFamily="34" charset="0"/>
            </a:endParaRP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33.5” (85cm) dish diameter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Integrates Intellian’s in-house designed WorldView LNB module 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Incorporates multi (8) LO (Local Oscillator) frequencies                                                   and multi-polarizations (Linear/ Circular) for global satellite TV receptions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Required LNB LO frequency is automatically switched by the selected target satellite 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Offers a rock-solid and the highest stability of ±10 KHz  for signal receptions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Provides easy replacement of the LNB without changing any mechanical parts</a:t>
            </a:r>
          </a:p>
          <a:p>
            <a:pPr marL="812800" lvl="1" indent="-355600" eaLnBrk="0" latinLnBrk="0" hangingPunct="0">
              <a:lnSpc>
                <a:spcPct val="15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Capable of receiving next generation DVB-S2 satellite TV services </a:t>
            </a:r>
          </a:p>
        </p:txBody>
      </p:sp>
      <p:pic>
        <p:nvPicPr>
          <p:cNvPr id="7" name="Picture 2" descr="C:\Users\taehoon.kim\Desktop\new w product overview\photo\i9W_set_15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572" y="1149353"/>
            <a:ext cx="1991615" cy="1991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hoto\20100824_transparent by Han_low res\Product_PNG\i9P_An.png"/>
          <p:cNvPicPr>
            <a:picLocks noChangeAspect="1" noChangeArrowheads="1"/>
          </p:cNvPicPr>
          <p:nvPr/>
        </p:nvPicPr>
        <p:blipFill>
          <a:blip r:embed="rId2" cstate="print"/>
          <a:srcRect l="14933" r="45067" b="38998"/>
          <a:stretch>
            <a:fillRect/>
          </a:stretch>
        </p:blipFill>
        <p:spPr bwMode="auto">
          <a:xfrm>
            <a:off x="563451" y="1308186"/>
            <a:ext cx="4297531" cy="4686099"/>
          </a:xfrm>
          <a:prstGeom prst="rect">
            <a:avLst/>
          </a:prstGeom>
          <a:noFill/>
        </p:spPr>
      </p:pic>
      <p:pic>
        <p:nvPicPr>
          <p:cNvPr id="2050" name="Picture 2" descr="C:\Users\taehoon.kim\Desktop\new w product overview\photo\i9W_Back_1500px.png"/>
          <p:cNvPicPr>
            <a:picLocks noChangeAspect="1" noChangeArrowheads="1"/>
          </p:cNvPicPr>
          <p:nvPr/>
        </p:nvPicPr>
        <p:blipFill>
          <a:blip r:embed="rId3" cstate="print"/>
          <a:srcRect b="10910"/>
          <a:stretch>
            <a:fillRect/>
          </a:stretch>
        </p:blipFill>
        <p:spPr bwMode="auto">
          <a:xfrm>
            <a:off x="4708582" y="1435781"/>
            <a:ext cx="4572000" cy="4602162"/>
          </a:xfrm>
          <a:prstGeom prst="rect">
            <a:avLst/>
          </a:prstGeom>
          <a:noFill/>
        </p:spPr>
      </p:pic>
      <p:sp>
        <p:nvSpPr>
          <p:cNvPr id="7171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Antenna unit</a:t>
            </a:r>
            <a:endParaRPr lang="ko-KR" altLang="ko-KR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916286" y="1636648"/>
            <a:ext cx="2349427" cy="682589"/>
            <a:chOff x="872744" y="1839848"/>
            <a:chExt cx="2349427" cy="682589"/>
          </a:xfrm>
        </p:grpSpPr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872744" y="1839848"/>
              <a:ext cx="150381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Main Reflector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10" name="꺾인 연결선 56"/>
            <p:cNvCxnSpPr>
              <a:stCxn id="9" idx="3"/>
            </p:cNvCxnSpPr>
            <p:nvPr/>
          </p:nvCxnSpPr>
          <p:spPr>
            <a:xfrm>
              <a:off x="2376561" y="1966806"/>
              <a:ext cx="845610" cy="55563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381867" y="2382737"/>
            <a:ext cx="1759879" cy="601639"/>
            <a:chOff x="1374435" y="1928748"/>
            <a:chExt cx="1759879" cy="601639"/>
          </a:xfrm>
        </p:grpSpPr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1374435" y="1928748"/>
              <a:ext cx="1503817" cy="41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Sub Reflector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Assembly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17" name="꺾인 연결선 56"/>
            <p:cNvCxnSpPr/>
            <p:nvPr/>
          </p:nvCxnSpPr>
          <p:spPr>
            <a:xfrm>
              <a:off x="2630258" y="2242355"/>
              <a:ext cx="504056" cy="28803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2705101" y="2382737"/>
            <a:ext cx="2491012" cy="1002452"/>
            <a:chOff x="-502555" y="1839848"/>
            <a:chExt cx="2491012" cy="1002452"/>
          </a:xfrm>
        </p:grpSpPr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872744" y="1839848"/>
              <a:ext cx="111571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Feed Horn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25" name="꺾인 연결선 56"/>
            <p:cNvCxnSpPr/>
            <p:nvPr/>
          </p:nvCxnSpPr>
          <p:spPr>
            <a:xfrm rot="10800000" flipV="1">
              <a:off x="-502555" y="1966804"/>
              <a:ext cx="1375301" cy="87549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/>
          <p:nvPr/>
        </p:nvGrpSpPr>
        <p:grpSpPr>
          <a:xfrm>
            <a:off x="7226811" y="2093764"/>
            <a:ext cx="2206171" cy="1002450"/>
            <a:chOff x="28030" y="1839848"/>
            <a:chExt cx="2206171" cy="1002450"/>
          </a:xfrm>
        </p:grpSpPr>
        <p:sp>
          <p:nvSpPr>
            <p:cNvPr id="30" name="TextBox 16"/>
            <p:cNvSpPr txBox="1">
              <a:spLocks noChangeArrowheads="1"/>
            </p:cNvSpPr>
            <p:nvPr/>
          </p:nvSpPr>
          <p:spPr bwMode="auto">
            <a:xfrm>
              <a:off x="872744" y="1839848"/>
              <a:ext cx="136145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WorldView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LNB Module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31" name="꺾인 연결선 56"/>
            <p:cNvCxnSpPr/>
            <p:nvPr/>
          </p:nvCxnSpPr>
          <p:spPr>
            <a:xfrm rot="5400000">
              <a:off x="12640" y="1982193"/>
              <a:ext cx="875495" cy="84471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taehoon.kim\Desktop\new w product overview\photo\i9W_Back_1500px.png"/>
          <p:cNvPicPr>
            <a:picLocks noChangeAspect="1" noChangeArrowheads="1"/>
          </p:cNvPicPr>
          <p:nvPr/>
        </p:nvPicPr>
        <p:blipFill>
          <a:blip r:embed="rId2" cstate="print"/>
          <a:srcRect b="10910"/>
          <a:stretch>
            <a:fillRect/>
          </a:stretch>
        </p:blipFill>
        <p:spPr bwMode="auto">
          <a:xfrm>
            <a:off x="83596" y="1052736"/>
            <a:ext cx="2810844" cy="2829388"/>
          </a:xfrm>
          <a:prstGeom prst="rect">
            <a:avLst/>
          </a:prstGeom>
          <a:noFill/>
        </p:spPr>
      </p:pic>
      <p:pic>
        <p:nvPicPr>
          <p:cNvPr id="1029" name="Picture 5" descr="C:\Users\taehoon.kim\Desktop\new w product overview\photo\WorldView_LNB_for iW_15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633" y="2467429"/>
            <a:ext cx="3272844" cy="3272844"/>
          </a:xfrm>
          <a:prstGeom prst="rect">
            <a:avLst/>
          </a:prstGeom>
          <a:noFill/>
        </p:spPr>
      </p:pic>
      <p:sp>
        <p:nvSpPr>
          <p:cNvPr id="7171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WorldView LNB Module</a:t>
            </a:r>
            <a:endParaRPr lang="ko-KR" altLang="ko-KR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477" y="3340960"/>
            <a:ext cx="3666876" cy="23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꺾인 연결선 56"/>
          <p:cNvCxnSpPr/>
          <p:nvPr/>
        </p:nvCxnSpPr>
        <p:spPr>
          <a:xfrm>
            <a:off x="1982862" y="2467429"/>
            <a:ext cx="1224795" cy="54622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 bwMode="auto">
          <a:xfrm>
            <a:off x="1111101" y="1793098"/>
            <a:ext cx="871761" cy="871761"/>
          </a:xfrm>
          <a:prstGeom prst="ellips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6075" marR="0" indent="-346075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281722" y="1890306"/>
            <a:ext cx="1757755" cy="577123"/>
            <a:chOff x="28031" y="2265175"/>
            <a:chExt cx="1757755" cy="577123"/>
          </a:xfrm>
        </p:grpSpPr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642052" y="2265175"/>
              <a:ext cx="1143734" cy="25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4 RF ports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19" name="꺾인 연결선 56"/>
            <p:cNvCxnSpPr/>
            <p:nvPr/>
          </p:nvCxnSpPr>
          <p:spPr>
            <a:xfrm rot="10800000" flipV="1">
              <a:off x="28031" y="2392358"/>
              <a:ext cx="580565" cy="44994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4895743" y="3214002"/>
            <a:ext cx="1386479" cy="935081"/>
            <a:chOff x="126025" y="2094675"/>
            <a:chExt cx="1386479" cy="935081"/>
          </a:xfrm>
        </p:grpSpPr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26025" y="2094675"/>
              <a:ext cx="138647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굴림" pitchFamily="50" charset="-127"/>
                  <a:cs typeface="Segoe UI" pitchFamily="34" charset="0"/>
                </a:rPr>
                <a:t>Skew Motor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굴림" pitchFamily="50" charset="-127"/>
                <a:cs typeface="Segoe UI" pitchFamily="34" charset="0"/>
              </a:endParaRPr>
            </a:p>
          </p:txBody>
        </p:sp>
        <p:cxnSp>
          <p:nvCxnSpPr>
            <p:cNvPr id="23" name="꺾인 연결선 56"/>
            <p:cNvCxnSpPr>
              <a:stCxn id="22" idx="2"/>
            </p:cNvCxnSpPr>
            <p:nvPr/>
          </p:nvCxnSpPr>
          <p:spPr>
            <a:xfrm rot="5400000">
              <a:off x="268704" y="2479194"/>
              <a:ext cx="681164" cy="41995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LNB frequencies</a:t>
            </a:r>
            <a:endParaRPr lang="ko-KR" altLang="ko-KR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sp>
        <p:nvSpPr>
          <p:cNvPr id="10" name="텍스트 개체 틀 2"/>
          <p:cNvSpPr txBox="1">
            <a:spLocks/>
          </p:cNvSpPr>
          <p:nvPr/>
        </p:nvSpPr>
        <p:spPr bwMode="auto">
          <a:xfrm>
            <a:off x="682624" y="1476375"/>
            <a:ext cx="876247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WorldView LNB Local Oscillator frequencies</a:t>
            </a: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sz="1800" b="0" u="sng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sz="1800" b="0" u="sng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ko-KR" b="0" dirty="0" smtClean="0">
              <a:solidFill>
                <a:schemeClr val="tx1"/>
              </a:solidFill>
              <a:latin typeface="+mj-lt"/>
              <a:ea typeface="+mn-ea"/>
              <a:cs typeface="Segoe UI" pitchFamily="34" charset="0"/>
            </a:endParaRPr>
          </a:p>
          <a:p>
            <a:pPr marL="227013" indent="-227013" eaLnBrk="0" latinLnBrk="0" hangingPunct="0">
              <a:spcBef>
                <a:spcPct val="300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altLang="ko-KR" sz="1400" i="1" dirty="0" smtClean="0">
                <a:solidFill>
                  <a:srgbClr val="FF0000"/>
                </a:solidFill>
                <a:latin typeface="+mj-lt"/>
                <a:ea typeface="+mn-ea"/>
                <a:cs typeface="Segoe UI" pitchFamily="34" charset="0"/>
              </a:rPr>
              <a:t> 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125538" y="1993900"/>
          <a:ext cx="7704136" cy="305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76"/>
                <a:gridCol w="2481943"/>
                <a:gridCol w="3082017"/>
              </a:tblGrid>
              <a:tr h="328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LO Frequency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Bands/ Polarization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+mj-lt"/>
                          <a:cs typeface="Segoe UI" pitchFamily="34" charset="0"/>
                        </a:rPr>
                        <a:t>Region</a:t>
                      </a:r>
                      <a:endParaRPr lang="en-US" sz="1400" b="1" i="0" u="none" strike="noStrike" dirty="0"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11.250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Dual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Circular</a:t>
                      </a:r>
                      <a:endParaRPr lang="en-US" altLang="ko-KR" sz="1400" b="0" i="0" u="none" strike="noStrike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North America, Russia</a:t>
                      </a:r>
                    </a:p>
                  </a:txBody>
                  <a:tcPr marL="0" marR="0" marT="0" marB="0" anchor="ctr"/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10.500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Dual Circular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Latin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America</a:t>
                      </a:r>
                      <a:endParaRPr lang="en-US" altLang="ko-KR" sz="1400" b="0" i="0" u="none" strike="noStrike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28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10.750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Single Circular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Korea</a:t>
                      </a:r>
                    </a:p>
                  </a:txBody>
                  <a:tcPr marL="0" marR="0" marT="0" marB="0" anchor="ctr"/>
                </a:tc>
              </a:tr>
              <a:tr h="328023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rgbClr val="002060"/>
                        </a:solidFill>
                        <a:latin typeface="+mj-lt"/>
                        <a:cs typeface="Segoe U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Dual Circular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China</a:t>
                      </a:r>
                    </a:p>
                  </a:txBody>
                  <a:tcPr marL="0" marR="0" marT="0" marB="0" anchor="ctr"/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10.678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Single Circular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Japan</a:t>
                      </a:r>
                    </a:p>
                  </a:txBody>
                  <a:tcPr marL="0" marR="0" marT="0" marB="0" anchor="ctr"/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11.300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Dual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Linear</a:t>
                      </a:r>
                      <a:endParaRPr lang="en-US" altLang="ko-KR" sz="1400" b="0" i="0" u="none" strike="noStrike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South East Asia</a:t>
                      </a:r>
                    </a:p>
                  </a:txBody>
                  <a:tcPr marL="0" marR="0" marT="0" marB="0" anchor="ctr"/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10.700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Dual Linear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Australia</a:t>
                      </a:r>
                    </a:p>
                  </a:txBody>
                  <a:tcPr marL="0" marR="0" marT="0" marB="0" anchor="ctr"/>
                </a:tc>
              </a:tr>
              <a:tr h="32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Universal: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  <a:cs typeface="Segoe UI" pitchFamily="34" charset="0"/>
                        </a:rPr>
                        <a:t>Low 9.75/ High 10.6 GHz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Quad Linear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Europe, Middle East, Africa, </a:t>
                      </a:r>
                    </a:p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some Asian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countries</a:t>
                      </a:r>
                      <a:endParaRPr lang="en-US" altLang="ko-KR" sz="1400" b="0" i="0" u="none" strike="noStrike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" name="텍스트 개체 틀 2"/>
          <p:cNvSpPr txBox="1">
            <a:spLocks/>
          </p:cNvSpPr>
          <p:nvPr/>
        </p:nvSpPr>
        <p:spPr bwMode="auto">
          <a:xfrm>
            <a:off x="1125538" y="5157192"/>
            <a:ext cx="770413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Note)</a:t>
            </a:r>
          </a:p>
          <a:p>
            <a:pPr eaLnBrk="0" latinLnBrk="0" hangingPunct="0">
              <a:spcBef>
                <a:spcPct val="30000"/>
              </a:spcBef>
              <a:buClr>
                <a:srgbClr val="0070C0"/>
              </a:buClr>
            </a:pP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- LNB LO frequencies are automatically changed according to target satellites</a:t>
            </a:r>
          </a:p>
          <a:p>
            <a:pPr eaLnBrk="0" latinLnBrk="0" hangingPunct="0">
              <a:spcBef>
                <a:spcPct val="30000"/>
              </a:spcBef>
              <a:buClr>
                <a:srgbClr val="0070C0"/>
              </a:buClr>
            </a:pP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- LNB LO frequencies can be extended</a:t>
            </a:r>
          </a:p>
          <a:p>
            <a:pPr eaLnBrk="0" latinLnBrk="0" hangingPunct="0">
              <a:spcBef>
                <a:spcPct val="30000"/>
              </a:spcBef>
              <a:buClr>
                <a:srgbClr val="0070C0"/>
              </a:buClr>
              <a:buFontTx/>
              <a:buChar char="-"/>
            </a:pP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Polarization can be switched between circular and linear</a:t>
            </a:r>
          </a:p>
          <a:p>
            <a:pPr eaLnBrk="0" latinLnBrk="0" hangingPunct="0">
              <a:spcBef>
                <a:spcPct val="30000"/>
              </a:spcBef>
              <a:buClr>
                <a:srgbClr val="0070C0"/>
              </a:buClr>
              <a:buFontTx/>
              <a:buChar char="-"/>
            </a:pPr>
            <a:r>
              <a:rPr lang="en-US" altLang="ko-KR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itchFamily="34" charset="0"/>
              </a:rPr>
              <a:t> LNB stability: ±10 kHz </a:t>
            </a:r>
            <a:r>
              <a:rPr lang="en-US" altLang="ko-KR" sz="1400" b="0" dirty="0" smtClean="0">
                <a:solidFill>
                  <a:srgbClr val="C00000"/>
                </a:solidFill>
                <a:cs typeface="Segoe UI" pitchFamily="34" charset="0"/>
              </a:rPr>
              <a:t>(Except at Universal 9.75 GHz)</a:t>
            </a:r>
          </a:p>
          <a:p>
            <a:pPr marL="227013" indent="-227013" eaLnBrk="0" latinLnBrk="0" hangingPunct="0">
              <a:spcBef>
                <a:spcPct val="30000"/>
              </a:spcBef>
              <a:buClr>
                <a:srgbClr val="0070C0"/>
              </a:buClr>
            </a:pPr>
            <a:endParaRPr lang="en-US" altLang="ko-KR" sz="1400" b="0" dirty="0" smtClean="0">
              <a:solidFill>
                <a:schemeClr val="tx1">
                  <a:lumMod val="85000"/>
                  <a:lumOff val="15000"/>
                </a:schemeClr>
              </a:solidFill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텍스트 개체 틀 2"/>
          <p:cNvSpPr txBox="1">
            <a:spLocks/>
          </p:cNvSpPr>
          <p:nvPr/>
        </p:nvSpPr>
        <p:spPr bwMode="auto">
          <a:xfrm>
            <a:off x="739510" y="1644650"/>
            <a:ext cx="8705585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latinLnBrk="0" hangingPunct="0">
              <a:lnSpc>
                <a:spcPct val="12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sz="18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j-lt"/>
                <a:cs typeface="Segoe UI" pitchFamily="34" charset="0"/>
              </a:rPr>
              <a:t>Global coverage of i9W</a:t>
            </a:r>
          </a:p>
          <a:p>
            <a:pPr marL="684213" lvl="1" indent="-227013" eaLnBrk="0" latinLnBrk="0" hangingPunct="0">
              <a:lnSpc>
                <a:spcPct val="12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Multi (8) LO frequencies and multi-polarizations for global satellite TV receptions</a:t>
            </a:r>
          </a:p>
          <a:p>
            <a:pPr marL="684213" lvl="1" indent="-227013" eaLnBrk="0" latinLnBrk="0" hangingPunct="0">
              <a:lnSpc>
                <a:spcPct val="120000"/>
              </a:lnSpc>
              <a:spcBef>
                <a:spcPct val="3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rPr>
              <a:t>Additional LO frequencies can be added</a:t>
            </a:r>
          </a:p>
        </p:txBody>
      </p:sp>
      <p:sp>
        <p:nvSpPr>
          <p:cNvPr id="7171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bg1"/>
                </a:solidFill>
                <a:ea typeface="굴림" charset="-127"/>
                <a:cs typeface="Segoe UI" pitchFamily="34" charset="0"/>
              </a:rPr>
              <a:t>Global coverage</a:t>
            </a:r>
            <a:endParaRPr lang="ko-KR" altLang="ko-KR" sz="2800" dirty="0" smtClean="0">
              <a:solidFill>
                <a:schemeClr val="bg1"/>
              </a:solidFill>
              <a:ea typeface="굴림" charset="-127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033"/>
          <a:stretch>
            <a:fillRect/>
          </a:stretch>
        </p:blipFill>
        <p:spPr bwMode="auto">
          <a:xfrm>
            <a:off x="1454909" y="2924944"/>
            <a:ext cx="7532390" cy="35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자유형 5"/>
          <p:cNvSpPr>
            <a:spLocks noChangeAspect="1"/>
          </p:cNvSpPr>
          <p:nvPr/>
        </p:nvSpPr>
        <p:spPr bwMode="auto">
          <a:xfrm>
            <a:off x="2397760" y="3457889"/>
            <a:ext cx="1816032" cy="1007793"/>
          </a:xfrm>
          <a:custGeom>
            <a:avLst/>
            <a:gdLst>
              <a:gd name="connsiteX0" fmla="*/ 292100 w 6794500"/>
              <a:gd name="connsiteY0" fmla="*/ 635000 h 4279900"/>
              <a:gd name="connsiteX1" fmla="*/ 596900 w 6794500"/>
              <a:gd name="connsiteY1" fmla="*/ 482600 h 4279900"/>
              <a:gd name="connsiteX2" fmla="*/ 927100 w 6794500"/>
              <a:gd name="connsiteY2" fmla="*/ 241300 h 4279900"/>
              <a:gd name="connsiteX3" fmla="*/ 1257300 w 6794500"/>
              <a:gd name="connsiteY3" fmla="*/ 88900 h 4279900"/>
              <a:gd name="connsiteX4" fmla="*/ 1638300 w 6794500"/>
              <a:gd name="connsiteY4" fmla="*/ 0 h 4279900"/>
              <a:gd name="connsiteX5" fmla="*/ 1981200 w 6794500"/>
              <a:gd name="connsiteY5" fmla="*/ 0 h 4279900"/>
              <a:gd name="connsiteX6" fmla="*/ 2476500 w 6794500"/>
              <a:gd name="connsiteY6" fmla="*/ 38100 h 4279900"/>
              <a:gd name="connsiteX7" fmla="*/ 2921000 w 6794500"/>
              <a:gd name="connsiteY7" fmla="*/ 76200 h 4279900"/>
              <a:gd name="connsiteX8" fmla="*/ 3251200 w 6794500"/>
              <a:gd name="connsiteY8" fmla="*/ 127000 h 4279900"/>
              <a:gd name="connsiteX9" fmla="*/ 3505200 w 6794500"/>
              <a:gd name="connsiteY9" fmla="*/ 139700 h 4279900"/>
              <a:gd name="connsiteX10" fmla="*/ 3670300 w 6794500"/>
              <a:gd name="connsiteY10" fmla="*/ 177800 h 4279900"/>
              <a:gd name="connsiteX11" fmla="*/ 3937000 w 6794500"/>
              <a:gd name="connsiteY11" fmla="*/ 266700 h 4279900"/>
              <a:gd name="connsiteX12" fmla="*/ 4140200 w 6794500"/>
              <a:gd name="connsiteY12" fmla="*/ 342900 h 4279900"/>
              <a:gd name="connsiteX13" fmla="*/ 4368800 w 6794500"/>
              <a:gd name="connsiteY13" fmla="*/ 444500 h 4279900"/>
              <a:gd name="connsiteX14" fmla="*/ 4648200 w 6794500"/>
              <a:gd name="connsiteY14" fmla="*/ 571500 h 4279900"/>
              <a:gd name="connsiteX15" fmla="*/ 5029200 w 6794500"/>
              <a:gd name="connsiteY15" fmla="*/ 723900 h 4279900"/>
              <a:gd name="connsiteX16" fmla="*/ 5537200 w 6794500"/>
              <a:gd name="connsiteY16" fmla="*/ 927100 h 4279900"/>
              <a:gd name="connsiteX17" fmla="*/ 5880100 w 6794500"/>
              <a:gd name="connsiteY17" fmla="*/ 1016000 h 4279900"/>
              <a:gd name="connsiteX18" fmla="*/ 6311900 w 6794500"/>
              <a:gd name="connsiteY18" fmla="*/ 1193800 h 4279900"/>
              <a:gd name="connsiteX19" fmla="*/ 6616700 w 6794500"/>
              <a:gd name="connsiteY19" fmla="*/ 1397000 h 4279900"/>
              <a:gd name="connsiteX20" fmla="*/ 6794500 w 6794500"/>
              <a:gd name="connsiteY20" fmla="*/ 1612900 h 4279900"/>
              <a:gd name="connsiteX21" fmla="*/ 6756400 w 6794500"/>
              <a:gd name="connsiteY21" fmla="*/ 1968500 h 4279900"/>
              <a:gd name="connsiteX22" fmla="*/ 6502400 w 6794500"/>
              <a:gd name="connsiteY22" fmla="*/ 2311400 h 4279900"/>
              <a:gd name="connsiteX23" fmla="*/ 6096000 w 6794500"/>
              <a:gd name="connsiteY23" fmla="*/ 2641600 h 4279900"/>
              <a:gd name="connsiteX24" fmla="*/ 5715000 w 6794500"/>
              <a:gd name="connsiteY24" fmla="*/ 2971800 h 4279900"/>
              <a:gd name="connsiteX25" fmla="*/ 5435600 w 6794500"/>
              <a:gd name="connsiteY25" fmla="*/ 3251200 h 4279900"/>
              <a:gd name="connsiteX26" fmla="*/ 5080000 w 6794500"/>
              <a:gd name="connsiteY26" fmla="*/ 3632200 h 4279900"/>
              <a:gd name="connsiteX27" fmla="*/ 4940300 w 6794500"/>
              <a:gd name="connsiteY27" fmla="*/ 3810000 h 4279900"/>
              <a:gd name="connsiteX28" fmla="*/ 4622800 w 6794500"/>
              <a:gd name="connsiteY28" fmla="*/ 4102100 h 4279900"/>
              <a:gd name="connsiteX29" fmla="*/ 4394200 w 6794500"/>
              <a:gd name="connsiteY29" fmla="*/ 4254500 h 4279900"/>
              <a:gd name="connsiteX30" fmla="*/ 4165600 w 6794500"/>
              <a:gd name="connsiteY30" fmla="*/ 4279900 h 4279900"/>
              <a:gd name="connsiteX31" fmla="*/ 3987800 w 6794500"/>
              <a:gd name="connsiteY31" fmla="*/ 4229100 h 4279900"/>
              <a:gd name="connsiteX32" fmla="*/ 3454400 w 6794500"/>
              <a:gd name="connsiteY32" fmla="*/ 4038600 h 4279900"/>
              <a:gd name="connsiteX33" fmla="*/ 2921000 w 6794500"/>
              <a:gd name="connsiteY33" fmla="*/ 3898900 h 4279900"/>
              <a:gd name="connsiteX34" fmla="*/ 2476500 w 6794500"/>
              <a:gd name="connsiteY34" fmla="*/ 3797300 h 4279900"/>
              <a:gd name="connsiteX35" fmla="*/ 1701800 w 6794500"/>
              <a:gd name="connsiteY35" fmla="*/ 3632200 h 4279900"/>
              <a:gd name="connsiteX36" fmla="*/ 1117600 w 6794500"/>
              <a:gd name="connsiteY36" fmla="*/ 3530600 h 4279900"/>
              <a:gd name="connsiteX37" fmla="*/ 774700 w 6794500"/>
              <a:gd name="connsiteY37" fmla="*/ 3454400 h 4279900"/>
              <a:gd name="connsiteX38" fmla="*/ 381000 w 6794500"/>
              <a:gd name="connsiteY38" fmla="*/ 3124200 h 4279900"/>
              <a:gd name="connsiteX39" fmla="*/ 215900 w 6794500"/>
              <a:gd name="connsiteY39" fmla="*/ 2870200 h 4279900"/>
              <a:gd name="connsiteX40" fmla="*/ 88900 w 6794500"/>
              <a:gd name="connsiteY40" fmla="*/ 2400300 h 4279900"/>
              <a:gd name="connsiteX41" fmla="*/ 25400 w 6794500"/>
              <a:gd name="connsiteY41" fmla="*/ 1930400 h 4279900"/>
              <a:gd name="connsiteX42" fmla="*/ 0 w 6794500"/>
              <a:gd name="connsiteY42" fmla="*/ 1511300 h 4279900"/>
              <a:gd name="connsiteX43" fmla="*/ 12700 w 6794500"/>
              <a:gd name="connsiteY43" fmla="*/ 1181100 h 4279900"/>
              <a:gd name="connsiteX44" fmla="*/ 88900 w 6794500"/>
              <a:gd name="connsiteY44" fmla="*/ 850900 h 4279900"/>
              <a:gd name="connsiteX45" fmla="*/ 177800 w 6794500"/>
              <a:gd name="connsiteY45" fmla="*/ 749300 h 4279900"/>
              <a:gd name="connsiteX46" fmla="*/ 292100 w 6794500"/>
              <a:gd name="connsiteY46" fmla="*/ 6350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794500" h="4279900">
                <a:moveTo>
                  <a:pt x="292100" y="635000"/>
                </a:moveTo>
                <a:lnTo>
                  <a:pt x="596900" y="482600"/>
                </a:lnTo>
                <a:lnTo>
                  <a:pt x="927100" y="241300"/>
                </a:lnTo>
                <a:lnTo>
                  <a:pt x="1257300" y="88900"/>
                </a:lnTo>
                <a:lnTo>
                  <a:pt x="1638300" y="0"/>
                </a:lnTo>
                <a:lnTo>
                  <a:pt x="1981200" y="0"/>
                </a:lnTo>
                <a:lnTo>
                  <a:pt x="2476500" y="38100"/>
                </a:lnTo>
                <a:lnTo>
                  <a:pt x="2921000" y="76200"/>
                </a:lnTo>
                <a:lnTo>
                  <a:pt x="3251200" y="127000"/>
                </a:lnTo>
                <a:lnTo>
                  <a:pt x="3505200" y="139700"/>
                </a:lnTo>
                <a:lnTo>
                  <a:pt x="3670300" y="177800"/>
                </a:lnTo>
                <a:lnTo>
                  <a:pt x="3937000" y="266700"/>
                </a:lnTo>
                <a:lnTo>
                  <a:pt x="4140200" y="342900"/>
                </a:lnTo>
                <a:lnTo>
                  <a:pt x="4368800" y="444500"/>
                </a:lnTo>
                <a:lnTo>
                  <a:pt x="4648200" y="571500"/>
                </a:lnTo>
                <a:lnTo>
                  <a:pt x="5029200" y="723900"/>
                </a:lnTo>
                <a:lnTo>
                  <a:pt x="5537200" y="927100"/>
                </a:lnTo>
                <a:lnTo>
                  <a:pt x="5880100" y="1016000"/>
                </a:lnTo>
                <a:lnTo>
                  <a:pt x="6311900" y="1193800"/>
                </a:lnTo>
                <a:lnTo>
                  <a:pt x="6616700" y="1397000"/>
                </a:lnTo>
                <a:lnTo>
                  <a:pt x="6794500" y="1612900"/>
                </a:lnTo>
                <a:lnTo>
                  <a:pt x="6756400" y="1968500"/>
                </a:lnTo>
                <a:lnTo>
                  <a:pt x="6502400" y="2311400"/>
                </a:lnTo>
                <a:lnTo>
                  <a:pt x="6096000" y="2641600"/>
                </a:lnTo>
                <a:lnTo>
                  <a:pt x="5715000" y="2971800"/>
                </a:lnTo>
                <a:lnTo>
                  <a:pt x="5435600" y="3251200"/>
                </a:lnTo>
                <a:lnTo>
                  <a:pt x="5080000" y="3632200"/>
                </a:lnTo>
                <a:lnTo>
                  <a:pt x="4940300" y="3810000"/>
                </a:lnTo>
                <a:lnTo>
                  <a:pt x="4622800" y="4102100"/>
                </a:lnTo>
                <a:lnTo>
                  <a:pt x="4394200" y="4254500"/>
                </a:lnTo>
                <a:lnTo>
                  <a:pt x="4165600" y="4279900"/>
                </a:lnTo>
                <a:lnTo>
                  <a:pt x="3987800" y="4229100"/>
                </a:lnTo>
                <a:lnTo>
                  <a:pt x="3454400" y="4038600"/>
                </a:lnTo>
                <a:lnTo>
                  <a:pt x="2921000" y="3898900"/>
                </a:lnTo>
                <a:lnTo>
                  <a:pt x="2476500" y="3797300"/>
                </a:lnTo>
                <a:lnTo>
                  <a:pt x="1701800" y="3632200"/>
                </a:lnTo>
                <a:lnTo>
                  <a:pt x="1117600" y="3530600"/>
                </a:lnTo>
                <a:lnTo>
                  <a:pt x="774700" y="3454400"/>
                </a:lnTo>
                <a:lnTo>
                  <a:pt x="381000" y="3124200"/>
                </a:lnTo>
                <a:lnTo>
                  <a:pt x="215900" y="2870200"/>
                </a:lnTo>
                <a:lnTo>
                  <a:pt x="88900" y="2400300"/>
                </a:lnTo>
                <a:lnTo>
                  <a:pt x="25400" y="1930400"/>
                </a:lnTo>
                <a:lnTo>
                  <a:pt x="0" y="1511300"/>
                </a:lnTo>
                <a:lnTo>
                  <a:pt x="12700" y="1181100"/>
                </a:lnTo>
                <a:lnTo>
                  <a:pt x="88900" y="850900"/>
                </a:lnTo>
                <a:lnTo>
                  <a:pt x="177800" y="749300"/>
                </a:lnTo>
                <a:lnTo>
                  <a:pt x="292100" y="635000"/>
                </a:lnTo>
                <a:close/>
              </a:path>
            </a:pathLst>
          </a:custGeom>
          <a:solidFill>
            <a:srgbClr val="99CCFF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6075" marR="0" indent="-346075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color">
  <a:themeElements>
    <a:clrScheme name="new color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19191"/>
      </a:accent1>
      <a:accent2>
        <a:srgbClr val="DADADA"/>
      </a:accent2>
      <a:accent3>
        <a:srgbClr val="FFFFFF"/>
      </a:accent3>
      <a:accent4>
        <a:srgbClr val="000000"/>
      </a:accent4>
      <a:accent5>
        <a:srgbClr val="C7C7C7"/>
      </a:accent5>
      <a:accent6>
        <a:srgbClr val="C5C5C5"/>
      </a:accent6>
      <a:hlink>
        <a:srgbClr val="919191"/>
      </a:hlink>
      <a:folHlink>
        <a:srgbClr val="DADADA"/>
      </a:folHlink>
    </a:clrScheme>
    <a:fontScheme name="new col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6075" marR="0" indent="-346075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6075" marR="0" indent="-346075" algn="l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lIns="0" tIns="0" rIns="0" bIns="0">
        <a:spAutoFit/>
      </a:bodyPr>
      <a:lstStyle>
        <a:defPPr marL="180975" indent="-180975">
          <a:buClr>
            <a:srgbClr val="0070C0"/>
          </a:buClr>
          <a:buFont typeface="Wingdings" pitchFamily="2" charset="2"/>
          <a:buChar char="§"/>
          <a:defRPr sz="1800" dirty="0">
            <a:solidFill>
              <a:schemeClr val="tx1"/>
            </a:solidFill>
            <a:latin typeface="Segoe UI" pitchFamily="34" charset="0"/>
            <a:ea typeface="굴림" pitchFamily="50" charset="-127"/>
            <a:cs typeface="Segoe UI" pitchFamily="34" charset="0"/>
          </a:defRPr>
        </a:defPPr>
      </a:lstStyle>
    </a:txDef>
  </a:objectDefaults>
  <a:extraClrSchemeLst>
    <a:extraClrScheme>
      <a:clrScheme name="new color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9191"/>
        </a:accent1>
        <a:accent2>
          <a:srgbClr val="DADADA"/>
        </a:accent2>
        <a:accent3>
          <a:srgbClr val="FFFFFF"/>
        </a:accent3>
        <a:accent4>
          <a:srgbClr val="000000"/>
        </a:accent4>
        <a:accent5>
          <a:srgbClr val="C7C7C7"/>
        </a:accent5>
        <a:accent6>
          <a:srgbClr val="C5C5C5"/>
        </a:accent6>
        <a:hlink>
          <a:srgbClr val="919191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color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Designs\AC Full Grid 1-Color.pot</Template>
  <TotalTime>27933</TotalTime>
  <Pages>23</Pages>
  <Words>858</Words>
  <Application>Microsoft Office PowerPoint</Application>
  <PresentationFormat>A4 용지(210x297mm)</PresentationFormat>
  <Paragraphs>247</Paragraphs>
  <Slides>14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new color</vt:lpstr>
      <vt:lpstr>슬라이드 0</vt:lpstr>
      <vt:lpstr>Table of contents</vt:lpstr>
      <vt:lpstr>Different LNB needs for different satellite services</vt:lpstr>
      <vt:lpstr>The only solution for global satellite TV receptions at sea</vt:lpstr>
      <vt:lpstr>Key features</vt:lpstr>
      <vt:lpstr>Antenna unit</vt:lpstr>
      <vt:lpstr>WorldView LNB Module</vt:lpstr>
      <vt:lpstr>LNB frequencies</vt:lpstr>
      <vt:lpstr>Global coverage</vt:lpstr>
      <vt:lpstr>Dual-band configuration</vt:lpstr>
      <vt:lpstr>Quad-band configuration</vt:lpstr>
      <vt:lpstr>Intellian 85cm satellite TV products</vt:lpstr>
      <vt:lpstr>Price &amp; availability</vt:lpstr>
      <vt:lpstr>Go with Intellian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</dc:creator>
  <cp:lastModifiedBy>Windows 사용자</cp:lastModifiedBy>
  <cp:revision>1606</cp:revision>
  <cp:lastPrinted>2000-10-16T18:02:24Z</cp:lastPrinted>
  <dcterms:created xsi:type="dcterms:W3CDTF">2000-02-15T23:29:38Z</dcterms:created>
  <dcterms:modified xsi:type="dcterms:W3CDTF">2011-01-28T11:38:41Z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ID">
    <vt:lpwstr>068200000008OnU</vt:lpwstr>
  </property>
  <property fmtid="{D5CDD505-2E9C-101B-9397-08002B2CF9AE}" pid="3" name="KCH">
    <vt:lpwstr>be7d2e4583517bc506c7fcc68e9ec9c2</vt:lpwstr>
  </property>
</Properties>
</file>